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 id="273" r:id="rId17"/>
    <p:sldId id="271" r:id="rId18"/>
    <p:sldId id="276" r:id="rId19"/>
    <p:sldId id="277" r:id="rId20"/>
    <p:sldId id="278" r:id="rId21"/>
    <p:sldId id="275" r:id="rId22"/>
    <p:sldId id="272"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1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3039E8-53F9-4140-BD58-695C8784F8CA}" type="datetimeFigureOut">
              <a:rPr lang="en-CA" smtClean="0"/>
              <a:pPr/>
              <a:t>23/04/2017</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E94F1B-6BFA-4588-BF0C-DB1E2882E1EF}"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CE1A70-E313-43D4-9CE3-9197C3D64A7D}" type="datetimeFigureOut">
              <a:rPr lang="en-CA" smtClean="0"/>
              <a:pPr/>
              <a:t>23/04/2017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D7C878-7F32-4660-AEE2-3819F501EE0D}"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FBD7C878-7F32-4660-AEE2-3819F501EE0D}" type="slidenum">
              <a:rPr lang="en-CA" smtClean="0"/>
              <a:pPr/>
              <a:t>2</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FBD7C878-7F32-4660-AEE2-3819F501EE0D}" type="slidenum">
              <a:rPr lang="en-CA" smtClean="0"/>
              <a:pPr/>
              <a:t>11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78F0F81-2A5B-4EDC-B0D3-42E92EB8BB09}" type="datetime1">
              <a:rPr lang="en-CA" smtClean="0"/>
              <a:pPr/>
              <a:t>23/04/2017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410CE17-1F28-4BFF-989D-E361D74341D1}" type="datetime1">
              <a:rPr lang="en-CA" smtClean="0"/>
              <a:pPr/>
              <a:t>23/04/2017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87F755F-17A2-455E-9A8A-6A32846E7C9E}" type="datetime1">
              <a:rPr lang="en-CA" smtClean="0"/>
              <a:pPr/>
              <a:t>23/04/2017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B1F7E21-1933-4317-AF28-821836702E22}" type="datetime1">
              <a:rPr lang="en-CA" smtClean="0"/>
              <a:pPr/>
              <a:t>23/04/2017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8F4E95-7238-4723-8609-21F624A432C2}" type="datetime1">
              <a:rPr lang="en-CA" smtClean="0"/>
              <a:pPr/>
              <a:t>23/04/2017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AD9468D-393B-4375-A385-2425C9133ACB}" type="datetime1">
              <a:rPr lang="en-CA" smtClean="0"/>
              <a:pPr/>
              <a:t>23/04/2017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D2E8458-BF69-4658-8037-F8D478B3A705}" type="datetime1">
              <a:rPr lang="en-CA" smtClean="0"/>
              <a:pPr/>
              <a:t>23/04/2017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420377E-7300-4AA2-8A8A-6657DC36F27C}" type="datetime1">
              <a:rPr lang="en-CA" smtClean="0"/>
              <a:pPr/>
              <a:t>23/04/2017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8D044-30C6-41BE-9B82-A9EA2F07FACB}" type="datetime1">
              <a:rPr lang="en-CA" smtClean="0"/>
              <a:pPr/>
              <a:t>23/04/2017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98F93C-3B42-4ED7-BEAB-8A73E02A9C92}" type="datetime1">
              <a:rPr lang="en-CA" smtClean="0"/>
              <a:pPr/>
              <a:t>23/04/2017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2D87B-A7D3-4754-B187-CD5FD94190E8}" type="datetime1">
              <a:rPr lang="en-CA" smtClean="0"/>
              <a:pPr/>
              <a:t>23/04/2017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04157FA-755E-4BC1-8CBD-0E751B3F80C9}" type="slidenum">
              <a:rPr lang="en-CA" smtClean="0"/>
              <a:pPr/>
              <a:t>‹#›</a:t>
            </a:fld>
            <a:endParaRPr lang="en-CA"/>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8AC22-5A7E-453F-9CBA-584AC33D7493}" type="datetime1">
              <a:rPr lang="en-CA" smtClean="0"/>
              <a:pPr/>
              <a:t>23/04/2017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157FA-755E-4BC1-8CBD-0E751B3F80C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MENTORING SOCCER REFEREES</a:t>
            </a:r>
            <a:endParaRPr lang="en-CA" dirty="0"/>
          </a:p>
        </p:txBody>
      </p:sp>
      <p:sp>
        <p:nvSpPr>
          <p:cNvPr id="3" name="Subtitle 2"/>
          <p:cNvSpPr>
            <a:spLocks noGrp="1"/>
          </p:cNvSpPr>
          <p:nvPr>
            <p:ph type="subTitle" idx="1"/>
          </p:nvPr>
        </p:nvSpPr>
        <p:spPr/>
        <p:txBody>
          <a:bodyPr/>
          <a:lstStyle/>
          <a:p>
            <a:r>
              <a:rPr lang="en-CA" dirty="0" smtClean="0"/>
              <a:t>Sylvain Lescoutre</a:t>
            </a:r>
          </a:p>
          <a:p>
            <a:r>
              <a:rPr lang="en-CA" dirty="0" smtClean="0"/>
              <a:t>26 March 2017</a:t>
            </a:r>
            <a:endParaRPr lang="en-CA" dirty="0"/>
          </a:p>
        </p:txBody>
      </p:sp>
      <p:pic>
        <p:nvPicPr>
          <p:cNvPr id="4" name="Picture 3" descr="_Logo-Soccer-Canada-CMYK"/>
          <p:cNvPicPr/>
          <p:nvPr/>
        </p:nvPicPr>
        <p:blipFill>
          <a:blip r:embed="rId2" cstate="print"/>
          <a:srcRect/>
          <a:stretch>
            <a:fillRect/>
          </a:stretch>
        </p:blipFill>
        <p:spPr bwMode="auto">
          <a:xfrm>
            <a:off x="4092511" y="908720"/>
            <a:ext cx="958977" cy="100949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 Half Time</a:t>
            </a:r>
            <a:endParaRPr lang="en-CA" dirty="0"/>
          </a:p>
        </p:txBody>
      </p:sp>
      <p:sp>
        <p:nvSpPr>
          <p:cNvPr id="3" name="Content Placeholder 2"/>
          <p:cNvSpPr>
            <a:spLocks noGrp="1"/>
          </p:cNvSpPr>
          <p:nvPr>
            <p:ph idx="1"/>
          </p:nvPr>
        </p:nvSpPr>
        <p:spPr/>
        <p:txBody>
          <a:bodyPr/>
          <a:lstStyle/>
          <a:p>
            <a:r>
              <a:rPr lang="en-CA" dirty="0" smtClean="0"/>
              <a:t>Have a quick discussion with the team of officials</a:t>
            </a:r>
          </a:p>
          <a:p>
            <a:r>
              <a:rPr lang="en-CA" dirty="0" smtClean="0"/>
              <a:t>Stress the positive with each of them! What has each official done well</a:t>
            </a:r>
          </a:p>
          <a:p>
            <a:r>
              <a:rPr lang="en-CA" dirty="0" smtClean="0"/>
              <a:t>Choose one or two points of focus for the second half</a:t>
            </a:r>
            <a:endParaRPr lang="en-CA" dirty="0"/>
          </a:p>
        </p:txBody>
      </p:sp>
      <p:pic>
        <p:nvPicPr>
          <p:cNvPr id="5" name="Picture 4"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 After the Game</a:t>
            </a:r>
            <a:endParaRPr lang="en-CA" dirty="0"/>
          </a:p>
        </p:txBody>
      </p:sp>
      <p:sp>
        <p:nvSpPr>
          <p:cNvPr id="3" name="Content Placeholder 2"/>
          <p:cNvSpPr>
            <a:spLocks noGrp="1"/>
          </p:cNvSpPr>
          <p:nvPr>
            <p:ph idx="1"/>
          </p:nvPr>
        </p:nvSpPr>
        <p:spPr/>
        <p:txBody>
          <a:bodyPr>
            <a:normAutofit/>
          </a:bodyPr>
          <a:lstStyle/>
          <a:p>
            <a:r>
              <a:rPr lang="en-CA" sz="2800" dirty="0" smtClean="0"/>
              <a:t>Ensure that all game details are completed properly</a:t>
            </a:r>
          </a:p>
          <a:p>
            <a:r>
              <a:rPr lang="en-CA" sz="2800" dirty="0" smtClean="0"/>
              <a:t>Provide positive verbal feedback on areas of strength and areas for development</a:t>
            </a:r>
          </a:p>
          <a:p>
            <a:r>
              <a:rPr lang="en-CA" sz="2800" dirty="0" smtClean="0"/>
              <a:t>Follow up on issues covered at half time</a:t>
            </a:r>
          </a:p>
          <a:p>
            <a:r>
              <a:rPr lang="en-CA" sz="2800" dirty="0" smtClean="0"/>
              <a:t>Encourage questions from the officials</a:t>
            </a:r>
          </a:p>
          <a:p>
            <a:r>
              <a:rPr lang="en-CA" sz="2800" dirty="0" smtClean="0"/>
              <a:t>Help the officials understand the Referee Development Process</a:t>
            </a:r>
          </a:p>
          <a:p>
            <a:r>
              <a:rPr lang="en-CA" sz="2800" dirty="0" smtClean="0"/>
              <a:t>Feedback should not last more than 15 minutes</a:t>
            </a:r>
            <a:endParaRPr lang="en-CA" sz="2800" dirty="0"/>
          </a:p>
        </p:txBody>
      </p:sp>
      <p:pic>
        <p:nvPicPr>
          <p:cNvPr id="5" name="Picture 4" descr="_Logo-Soccer-Canada-CMYK"/>
          <p:cNvPicPr/>
          <p:nvPr/>
        </p:nvPicPr>
        <p:blipFill>
          <a:blip r:embed="rId3"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 Reporting</a:t>
            </a:r>
            <a:endParaRPr lang="en-CA" dirty="0"/>
          </a:p>
        </p:txBody>
      </p:sp>
      <p:sp>
        <p:nvSpPr>
          <p:cNvPr id="3" name="Content Placeholder 2"/>
          <p:cNvSpPr>
            <a:spLocks noGrp="1"/>
          </p:cNvSpPr>
          <p:nvPr>
            <p:ph idx="1"/>
          </p:nvPr>
        </p:nvSpPr>
        <p:spPr/>
        <p:txBody>
          <a:bodyPr/>
          <a:lstStyle/>
          <a:p>
            <a:r>
              <a:rPr lang="en-CA" dirty="0" smtClean="0"/>
              <a:t>Write a Mentoring Report (Goalline or Word) covering the points discussed under strength and areas for development</a:t>
            </a:r>
          </a:p>
          <a:p>
            <a:r>
              <a:rPr lang="en-CA" dirty="0" smtClean="0"/>
              <a:t>No additions to post game discussions</a:t>
            </a:r>
          </a:p>
          <a:p>
            <a:r>
              <a:rPr lang="en-CA" dirty="0" smtClean="0"/>
              <a:t>Make recommendation for a change in designation, or indicate a review period</a:t>
            </a:r>
          </a:p>
          <a:p>
            <a:r>
              <a:rPr lang="en-CA" dirty="0" smtClean="0"/>
              <a:t>Send the report to the SNS Referee Development Officer within 72 hours</a:t>
            </a:r>
            <a:endParaRPr lang="en-CA" dirty="0"/>
          </a:p>
        </p:txBody>
      </p:sp>
      <p:pic>
        <p:nvPicPr>
          <p:cNvPr id="5" name="Picture 4"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 Reviewing</a:t>
            </a:r>
            <a:endParaRPr lang="en-CA" dirty="0"/>
          </a:p>
        </p:txBody>
      </p:sp>
      <p:sp>
        <p:nvSpPr>
          <p:cNvPr id="3" name="Content Placeholder 2"/>
          <p:cNvSpPr>
            <a:spLocks noGrp="1"/>
          </p:cNvSpPr>
          <p:nvPr>
            <p:ph idx="1"/>
          </p:nvPr>
        </p:nvSpPr>
        <p:spPr/>
        <p:txBody>
          <a:bodyPr/>
          <a:lstStyle/>
          <a:p>
            <a:r>
              <a:rPr lang="en-CA" dirty="0" smtClean="0"/>
              <a:t>The RDO reads and comments on the report as appropriate</a:t>
            </a:r>
          </a:p>
          <a:p>
            <a:r>
              <a:rPr lang="en-CA" dirty="0" smtClean="0"/>
              <a:t>The RDO will send the report to the mentee and to the Regional Mentoring Coordinator, as needed</a:t>
            </a:r>
          </a:p>
          <a:p>
            <a:r>
              <a:rPr lang="en-CA" dirty="0" smtClean="0"/>
              <a:t>Upgrading recommendation made in the report is recorded by the RDO and </a:t>
            </a:r>
            <a:r>
              <a:rPr lang="en-CA" dirty="0" err="1" smtClean="0"/>
              <a:t>actioned</a:t>
            </a:r>
            <a:r>
              <a:rPr lang="en-CA" dirty="0" smtClean="0"/>
              <a:t> by the Regional Committee</a:t>
            </a:r>
            <a:endParaRPr lang="en-CA" dirty="0"/>
          </a:p>
        </p:txBody>
      </p:sp>
      <p:pic>
        <p:nvPicPr>
          <p:cNvPr id="4" name="Picture 3"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Mentoring – Core Competencies</a:t>
            </a:r>
            <a:endParaRPr lang="en-CA" sz="4000" dirty="0"/>
          </a:p>
        </p:txBody>
      </p:sp>
      <p:sp>
        <p:nvSpPr>
          <p:cNvPr id="3" name="Content Placeholder 2"/>
          <p:cNvSpPr>
            <a:spLocks noGrp="1"/>
          </p:cNvSpPr>
          <p:nvPr>
            <p:ph idx="1"/>
          </p:nvPr>
        </p:nvSpPr>
        <p:spPr/>
        <p:txBody>
          <a:bodyPr/>
          <a:lstStyle/>
          <a:p>
            <a:pPr algn="ctr">
              <a:buNone/>
            </a:pPr>
            <a:endParaRPr lang="en-CA" dirty="0" smtClean="0"/>
          </a:p>
          <a:p>
            <a:pPr algn="ctr">
              <a:buNone/>
            </a:pPr>
            <a:r>
              <a:rPr lang="en-CA" dirty="0" smtClean="0"/>
              <a:t>Core Competencies </a:t>
            </a:r>
          </a:p>
          <a:p>
            <a:pPr algn="ctr">
              <a:buNone/>
            </a:pPr>
            <a:r>
              <a:rPr lang="en-CA" dirty="0" smtClean="0"/>
              <a:t>are the skills and aptitudes</a:t>
            </a:r>
          </a:p>
          <a:p>
            <a:pPr algn="ctr">
              <a:buNone/>
            </a:pPr>
            <a:r>
              <a:rPr lang="en-CA" dirty="0" smtClean="0"/>
              <a:t>that the official requires</a:t>
            </a:r>
          </a:p>
          <a:p>
            <a:pPr algn="ctr">
              <a:buNone/>
            </a:pPr>
            <a:r>
              <a:rPr lang="en-CA" dirty="0" smtClean="0"/>
              <a:t>to be promoted to the next level</a:t>
            </a:r>
            <a:endParaRPr lang="en-CA" dirty="0"/>
          </a:p>
        </p:txBody>
      </p:sp>
      <p:pic>
        <p:nvPicPr>
          <p:cNvPr id="4" name="Picture 3"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556944" y="1237110"/>
          <a:ext cx="6111400" cy="5288234"/>
        </p:xfrm>
        <a:graphic>
          <a:graphicData uri="http://schemas.openxmlformats.org/drawingml/2006/table">
            <a:tbl>
              <a:tblPr/>
              <a:tblGrid>
                <a:gridCol w="1079381"/>
                <a:gridCol w="1079381"/>
                <a:gridCol w="3952638"/>
              </a:tblGrid>
              <a:tr h="406787">
                <a:tc rowSpan="4">
                  <a:txBody>
                    <a:bodyPr/>
                    <a:lstStyle/>
                    <a:p>
                      <a:pPr algn="ctr">
                        <a:lnSpc>
                          <a:spcPct val="107000"/>
                        </a:lnSpc>
                        <a:spcAft>
                          <a:spcPts val="0"/>
                        </a:spcAft>
                      </a:pPr>
                      <a:endParaRPr lang="en-CA" sz="1000" dirty="0">
                        <a:latin typeface="Calibri"/>
                        <a:ea typeface="Calibri"/>
                        <a:cs typeface="Times New Roman"/>
                      </a:endParaRPr>
                    </a:p>
                    <a:p>
                      <a:pPr algn="ctr">
                        <a:lnSpc>
                          <a:spcPct val="107000"/>
                        </a:lnSpc>
                        <a:spcAft>
                          <a:spcPts val="0"/>
                        </a:spcAft>
                      </a:pPr>
                      <a:r>
                        <a:rPr lang="en-CA" sz="1000" b="1" dirty="0">
                          <a:latin typeface="Calibri"/>
                          <a:ea typeface="Calibri"/>
                          <a:cs typeface="Times New Roman"/>
                        </a:rPr>
                        <a:t>Development</a:t>
                      </a:r>
                      <a:endParaRPr lang="en-CA" sz="1000" dirty="0">
                        <a:latin typeface="Calibri"/>
                        <a:ea typeface="Calibri"/>
                        <a:cs typeface="Times New Roman"/>
                      </a:endParaRPr>
                    </a:p>
                    <a:p>
                      <a:pPr algn="ctr">
                        <a:lnSpc>
                          <a:spcPct val="107000"/>
                        </a:lnSpc>
                        <a:spcAft>
                          <a:spcPts val="0"/>
                        </a:spcAft>
                      </a:pPr>
                      <a:r>
                        <a:rPr lang="en-CA" sz="1000" b="1" dirty="0">
                          <a:latin typeface="Calibri"/>
                          <a:ea typeface="Calibri"/>
                          <a:cs typeface="Times New Roman"/>
                        </a:rPr>
                        <a:t>Level I</a:t>
                      </a:r>
                      <a:endParaRPr lang="en-CA" sz="1000" dirty="0">
                        <a:latin typeface="Calibri"/>
                        <a:ea typeface="Calibri"/>
                        <a:cs typeface="Times New Roman"/>
                      </a:endParaRPr>
                    </a:p>
                    <a:p>
                      <a:pPr algn="ctr">
                        <a:lnSpc>
                          <a:spcPct val="107000"/>
                        </a:lnSpc>
                        <a:spcAft>
                          <a:spcPts val="0"/>
                        </a:spcAft>
                      </a:pPr>
                      <a:r>
                        <a:rPr lang="en-CA" sz="1000" b="1" dirty="0">
                          <a:latin typeface="Calibri"/>
                          <a:ea typeface="Calibri"/>
                          <a:cs typeface="Times New Roman"/>
                        </a:rPr>
                        <a:t>Entry</a:t>
                      </a:r>
                      <a:endParaRPr lang="en-CA" sz="1000" dirty="0">
                        <a:latin typeface="Calibri"/>
                        <a:ea typeface="Calibri"/>
                        <a:cs typeface="Times New Roman"/>
                      </a:endParaRPr>
                    </a:p>
                    <a:p>
                      <a:pPr algn="ctr">
                        <a:lnSpc>
                          <a:spcPct val="107000"/>
                        </a:lnSpc>
                        <a:spcAft>
                          <a:spcPts val="0"/>
                        </a:spcAft>
                      </a:pPr>
                      <a:r>
                        <a:rPr lang="en-CA" sz="1000" b="1" dirty="0">
                          <a:latin typeface="Calibri"/>
                          <a:ea typeface="Calibri"/>
                          <a:cs typeface="Times New Roman"/>
                        </a:rPr>
                        <a:t>Level</a:t>
                      </a:r>
                      <a:endParaRPr lang="en-CA" sz="1000" dirty="0">
                        <a:latin typeface="Calibri"/>
                        <a:ea typeface="Calibri"/>
                        <a:cs typeface="Times New Roman"/>
                      </a:endParaRP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1000">
                        <a:latin typeface="Calibri"/>
                        <a:ea typeface="Calibri"/>
                        <a:cs typeface="Times New Roman"/>
                      </a:endParaRPr>
                    </a:p>
                    <a:p>
                      <a:pPr algn="ctr">
                        <a:lnSpc>
                          <a:spcPct val="107000"/>
                        </a:lnSpc>
                        <a:spcAft>
                          <a:spcPts val="0"/>
                        </a:spcAft>
                      </a:pPr>
                      <a:r>
                        <a:rPr lang="en-CA" sz="1000" b="1">
                          <a:latin typeface="Calibri"/>
                          <a:ea typeface="Calibri"/>
                          <a:cs typeface="Times New Roman"/>
                        </a:rPr>
                        <a:t>Level 0</a:t>
                      </a:r>
                      <a:endParaRPr lang="en-CA" sz="1000">
                        <a:latin typeface="Calibri"/>
                        <a:ea typeface="Calibri"/>
                        <a:cs typeface="Times New Roman"/>
                      </a:endParaRP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a:txBody>
                    <a:bodyPr/>
                    <a:lstStyle/>
                    <a:p>
                      <a:pPr algn="ctr">
                        <a:lnSpc>
                          <a:spcPct val="107000"/>
                        </a:lnSpc>
                        <a:spcAft>
                          <a:spcPts val="0"/>
                        </a:spcAft>
                      </a:pPr>
                      <a:r>
                        <a:rPr lang="en-CA" sz="1000" u="sng">
                          <a:latin typeface="Calibri"/>
                          <a:ea typeface="Calibri"/>
                          <a:cs typeface="Times New Roman"/>
                        </a:rPr>
                        <a:t>Assistant Referee</a:t>
                      </a:r>
                      <a:endParaRPr lang="en-CA" sz="1000">
                        <a:latin typeface="Calibri"/>
                        <a:ea typeface="Calibri"/>
                        <a:cs typeface="Times New Roman"/>
                      </a:endParaRPr>
                    </a:p>
                    <a:p>
                      <a:pPr algn="l">
                        <a:lnSpc>
                          <a:spcPct val="107000"/>
                        </a:lnSpc>
                        <a:spcAft>
                          <a:spcPts val="0"/>
                        </a:spcAft>
                      </a:pPr>
                      <a:r>
                        <a:rPr lang="en-CA" sz="1000">
                          <a:latin typeface="Calibri"/>
                          <a:ea typeface="Calibri"/>
                          <a:cs typeface="Times New Roman"/>
                        </a:rPr>
                        <a:t>1. Arrive on time and acceptable uniform</a:t>
                      </a:r>
                    </a:p>
                    <a:p>
                      <a:pPr algn="l">
                        <a:lnSpc>
                          <a:spcPct val="107000"/>
                        </a:lnSpc>
                        <a:spcAft>
                          <a:spcPts val="0"/>
                        </a:spcAft>
                      </a:pPr>
                      <a:r>
                        <a:rPr lang="en-CA" sz="1000">
                          <a:latin typeface="Calibri"/>
                          <a:ea typeface="Calibri"/>
                          <a:cs typeface="Times New Roman"/>
                        </a:rPr>
                        <a:t>2. Correct Flag Signal</a:t>
                      </a:r>
                    </a:p>
                    <a:p>
                      <a:pPr algn="l">
                        <a:lnSpc>
                          <a:spcPct val="107000"/>
                        </a:lnSpc>
                        <a:spcAft>
                          <a:spcPts val="0"/>
                        </a:spcAft>
                      </a:pPr>
                      <a:r>
                        <a:rPr lang="en-CA" sz="1000">
                          <a:latin typeface="Calibri"/>
                          <a:ea typeface="Calibri"/>
                          <a:cs typeface="Times New Roman"/>
                        </a:rPr>
                        <a:t>3. Correct Positioning - 2LD/GK/CK/PK</a:t>
                      </a:r>
                    </a:p>
                    <a:p>
                      <a:pPr algn="l">
                        <a:lnSpc>
                          <a:spcPct val="107000"/>
                        </a:lnSpc>
                        <a:spcAft>
                          <a:spcPts val="0"/>
                        </a:spcAft>
                      </a:pPr>
                      <a:r>
                        <a:rPr lang="en-CA" sz="1000">
                          <a:latin typeface="Calibri"/>
                          <a:ea typeface="Calibri"/>
                          <a:cs typeface="Times New Roman"/>
                        </a:rPr>
                        <a:t>4. Fitness &amp; Alertness</a:t>
                      </a:r>
                    </a:p>
                    <a:p>
                      <a:pPr algn="ctr">
                        <a:lnSpc>
                          <a:spcPct val="107000"/>
                        </a:lnSpc>
                        <a:spcAft>
                          <a:spcPts val="0"/>
                        </a:spcAft>
                      </a:pPr>
                      <a:r>
                        <a:rPr lang="en-CA" sz="1000" u="sng">
                          <a:latin typeface="Calibri"/>
                          <a:ea typeface="Calibri"/>
                          <a:cs typeface="Times New Roman"/>
                        </a:rPr>
                        <a:t>Referee</a:t>
                      </a:r>
                      <a:endParaRPr lang="en-CA" sz="1000">
                        <a:latin typeface="Calibri"/>
                        <a:ea typeface="Calibri"/>
                        <a:cs typeface="Times New Roman"/>
                      </a:endParaRPr>
                    </a:p>
                    <a:p>
                      <a:pPr algn="l">
                        <a:lnSpc>
                          <a:spcPct val="107000"/>
                        </a:lnSpc>
                        <a:spcAft>
                          <a:spcPts val="0"/>
                        </a:spcAft>
                      </a:pPr>
                      <a:r>
                        <a:rPr lang="en-CA" sz="1000">
                          <a:latin typeface="Calibri"/>
                          <a:ea typeface="Calibri"/>
                          <a:cs typeface="Times New Roman"/>
                        </a:rPr>
                        <a:t>1. Arrive on time and acceptable uniform</a:t>
                      </a:r>
                    </a:p>
                    <a:p>
                      <a:pPr algn="l">
                        <a:lnSpc>
                          <a:spcPct val="107000"/>
                        </a:lnSpc>
                        <a:spcAft>
                          <a:spcPts val="0"/>
                        </a:spcAft>
                      </a:pPr>
                      <a:r>
                        <a:rPr lang="en-CA" sz="1000">
                          <a:latin typeface="Calibri"/>
                          <a:ea typeface="Calibri"/>
                          <a:cs typeface="Times New Roman"/>
                        </a:rPr>
                        <a:t>2. Good pre-game instructions</a:t>
                      </a:r>
                    </a:p>
                    <a:p>
                      <a:pPr algn="l">
                        <a:lnSpc>
                          <a:spcPct val="107000"/>
                        </a:lnSpc>
                        <a:spcAft>
                          <a:spcPts val="0"/>
                        </a:spcAft>
                      </a:pPr>
                      <a:r>
                        <a:rPr lang="en-CA" sz="1000">
                          <a:latin typeface="Calibri"/>
                          <a:ea typeface="Calibri"/>
                          <a:cs typeface="Times New Roman"/>
                        </a:rPr>
                        <a:t>3. Knows the Laws of The Game</a:t>
                      </a:r>
                    </a:p>
                    <a:p>
                      <a:pPr algn="l">
                        <a:lnSpc>
                          <a:spcPct val="107000"/>
                        </a:lnSpc>
                        <a:spcAft>
                          <a:spcPts val="0"/>
                        </a:spcAft>
                      </a:pPr>
                      <a:r>
                        <a:rPr lang="en-CA" sz="1000">
                          <a:latin typeface="Calibri"/>
                          <a:ea typeface="Calibri"/>
                          <a:cs typeface="Times New Roman"/>
                        </a:rPr>
                        <a:t>4. Correct hand signals</a:t>
                      </a:r>
                    </a:p>
                    <a:p>
                      <a:pPr algn="l">
                        <a:lnSpc>
                          <a:spcPct val="107000"/>
                        </a:lnSpc>
                        <a:spcAft>
                          <a:spcPts val="0"/>
                        </a:spcAft>
                      </a:pPr>
                      <a:r>
                        <a:rPr lang="en-CA" sz="1000">
                          <a:latin typeface="Calibri"/>
                          <a:ea typeface="Calibri"/>
                          <a:cs typeface="Times New Roman"/>
                        </a:rPr>
                        <a:t>5. Correct Positioning</a:t>
                      </a:r>
                    </a:p>
                    <a:p>
                      <a:pPr algn="l">
                        <a:lnSpc>
                          <a:spcPct val="107000"/>
                        </a:lnSpc>
                        <a:spcAft>
                          <a:spcPts val="0"/>
                        </a:spcAft>
                      </a:pPr>
                      <a:r>
                        <a:rPr lang="en-CA" sz="1000">
                          <a:latin typeface="Calibri"/>
                          <a:ea typeface="Calibri"/>
                          <a:cs typeface="Times New Roman"/>
                        </a:rPr>
                        <a:t>6. Fitness and Alertness</a:t>
                      </a: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0181">
                <a:tc vMerge="1">
                  <a:txBody>
                    <a:bodyPr/>
                    <a:lstStyle/>
                    <a:p>
                      <a:endParaRPr lang="en-CA"/>
                    </a:p>
                  </a:txBody>
                  <a:tcPr/>
                </a:tc>
                <a:tc>
                  <a:txBody>
                    <a:bodyPr/>
                    <a:lstStyle/>
                    <a:p>
                      <a:pPr algn="ctr">
                        <a:lnSpc>
                          <a:spcPct val="107000"/>
                        </a:lnSpc>
                        <a:spcAft>
                          <a:spcPts val="0"/>
                        </a:spcAft>
                      </a:pPr>
                      <a:endParaRPr lang="en-CA" sz="1000">
                        <a:latin typeface="Calibri"/>
                        <a:ea typeface="Calibri"/>
                        <a:cs typeface="Times New Roman"/>
                      </a:endParaRPr>
                    </a:p>
                    <a:p>
                      <a:pPr algn="ctr">
                        <a:lnSpc>
                          <a:spcPct val="107000"/>
                        </a:lnSpc>
                        <a:spcAft>
                          <a:spcPts val="0"/>
                        </a:spcAft>
                      </a:pPr>
                      <a:r>
                        <a:rPr lang="en-CA" sz="1000" u="sng">
                          <a:latin typeface="Calibri"/>
                          <a:ea typeface="Calibri"/>
                          <a:cs typeface="Times New Roman"/>
                        </a:rPr>
                        <a:t>Promotion</a:t>
                      </a:r>
                      <a:endParaRPr lang="en-CA" sz="1000">
                        <a:latin typeface="Calibri"/>
                        <a:ea typeface="Calibri"/>
                        <a:cs typeface="Times New Roman"/>
                      </a:endParaRPr>
                    </a:p>
                    <a:p>
                      <a:pPr algn="ctr">
                        <a:lnSpc>
                          <a:spcPct val="107000"/>
                        </a:lnSpc>
                        <a:spcAft>
                          <a:spcPts val="0"/>
                        </a:spcAft>
                      </a:pPr>
                      <a:r>
                        <a:rPr lang="en-CA" sz="1000">
                          <a:latin typeface="Calibri"/>
                          <a:ea typeface="Calibri"/>
                          <a:cs typeface="Times New Roman"/>
                        </a:rPr>
                        <a:t>4 Games as AR</a:t>
                      </a: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tc vMerge="1">
                  <a:txBody>
                    <a:bodyPr/>
                    <a:lstStyle/>
                    <a:p>
                      <a:endParaRPr lang="en-CA"/>
                    </a:p>
                  </a:txBody>
                  <a:tcPr/>
                </a:tc>
              </a:tr>
              <a:tr h="406787">
                <a:tc vMerge="1">
                  <a:txBody>
                    <a:bodyPr/>
                    <a:lstStyle/>
                    <a:p>
                      <a:endParaRPr lang="en-CA"/>
                    </a:p>
                  </a:txBody>
                  <a:tcPr/>
                </a:tc>
                <a:tc>
                  <a:txBody>
                    <a:bodyPr/>
                    <a:lstStyle/>
                    <a:p>
                      <a:pPr algn="ctr">
                        <a:lnSpc>
                          <a:spcPct val="107000"/>
                        </a:lnSpc>
                        <a:spcAft>
                          <a:spcPts val="0"/>
                        </a:spcAft>
                      </a:pPr>
                      <a:endParaRPr lang="en-CA" sz="1000">
                        <a:latin typeface="Calibri"/>
                        <a:ea typeface="Calibri"/>
                        <a:cs typeface="Times New Roman"/>
                      </a:endParaRPr>
                    </a:p>
                    <a:p>
                      <a:pPr algn="ctr">
                        <a:lnSpc>
                          <a:spcPct val="107000"/>
                        </a:lnSpc>
                        <a:spcAft>
                          <a:spcPts val="0"/>
                        </a:spcAft>
                      </a:pPr>
                      <a:r>
                        <a:rPr lang="en-CA" sz="1000" b="1">
                          <a:latin typeface="Calibri"/>
                          <a:ea typeface="Calibri"/>
                          <a:cs typeface="Times New Roman"/>
                        </a:rPr>
                        <a:t>Level 1</a:t>
                      </a:r>
                      <a:endParaRPr lang="en-CA" sz="1000">
                        <a:latin typeface="Calibri"/>
                        <a:ea typeface="Calibri"/>
                        <a:cs typeface="Times New Roman"/>
                      </a:endParaRP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r>
              <a:tr h="1016968">
                <a:tc vMerge="1">
                  <a:txBody>
                    <a:bodyPr/>
                    <a:lstStyle/>
                    <a:p>
                      <a:endParaRPr lang="en-CA"/>
                    </a:p>
                  </a:txBody>
                  <a:tcPr/>
                </a:tc>
                <a:tc>
                  <a:txBody>
                    <a:bodyPr/>
                    <a:lstStyle/>
                    <a:p>
                      <a:pPr algn="ctr">
                        <a:lnSpc>
                          <a:spcPct val="107000"/>
                        </a:lnSpc>
                        <a:spcAft>
                          <a:spcPts val="0"/>
                        </a:spcAft>
                      </a:pPr>
                      <a:endParaRPr lang="en-CA" sz="1000" dirty="0">
                        <a:latin typeface="Calibri"/>
                        <a:ea typeface="Calibri"/>
                        <a:cs typeface="Times New Roman"/>
                      </a:endParaRPr>
                    </a:p>
                    <a:p>
                      <a:pPr algn="ctr">
                        <a:lnSpc>
                          <a:spcPct val="107000"/>
                        </a:lnSpc>
                        <a:spcAft>
                          <a:spcPts val="0"/>
                        </a:spcAft>
                      </a:pPr>
                      <a:r>
                        <a:rPr lang="en-CA" sz="1000" u="sng" dirty="0">
                          <a:latin typeface="Calibri"/>
                          <a:ea typeface="Calibri"/>
                          <a:cs typeface="Times New Roman"/>
                        </a:rPr>
                        <a:t>Promotion</a:t>
                      </a:r>
                      <a:endParaRPr lang="en-CA" sz="1000" dirty="0">
                        <a:latin typeface="Calibri"/>
                        <a:ea typeface="Calibri"/>
                        <a:cs typeface="Times New Roman"/>
                      </a:endParaRPr>
                    </a:p>
                    <a:p>
                      <a:pPr algn="ctr">
                        <a:lnSpc>
                          <a:spcPct val="107000"/>
                        </a:lnSpc>
                        <a:spcAft>
                          <a:spcPts val="0"/>
                        </a:spcAft>
                      </a:pPr>
                      <a:r>
                        <a:rPr lang="en-CA" sz="1000" dirty="0">
                          <a:latin typeface="Calibri"/>
                          <a:ea typeface="Calibri"/>
                          <a:cs typeface="Times New Roman"/>
                        </a:rPr>
                        <a:t>6 Games as Ref</a:t>
                      </a: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endParaRPr lang="en-CA"/>
                    </a:p>
                  </a:txBody>
                  <a:tcPr/>
                </a:tc>
              </a:tr>
              <a:tr h="406787">
                <a:tc rowSpan="4">
                  <a:txBody>
                    <a:bodyPr/>
                    <a:lstStyle/>
                    <a:p>
                      <a:pPr algn="l">
                        <a:lnSpc>
                          <a:spcPct val="107000"/>
                        </a:lnSpc>
                        <a:spcAft>
                          <a:spcPts val="0"/>
                        </a:spcAft>
                      </a:pPr>
                      <a:endParaRPr lang="en-CA" sz="1000">
                        <a:latin typeface="Calibri"/>
                        <a:ea typeface="Calibri"/>
                        <a:cs typeface="Times New Roman"/>
                      </a:endParaRPr>
                    </a:p>
                    <a:p>
                      <a:pPr algn="ctr">
                        <a:lnSpc>
                          <a:spcPct val="107000"/>
                        </a:lnSpc>
                        <a:spcAft>
                          <a:spcPts val="0"/>
                        </a:spcAft>
                      </a:pPr>
                      <a:r>
                        <a:rPr lang="en-CA" sz="1000" b="1">
                          <a:latin typeface="Calibri"/>
                          <a:ea typeface="Calibri"/>
                          <a:cs typeface="Times New Roman"/>
                        </a:rPr>
                        <a:t>Development</a:t>
                      </a:r>
                      <a:endParaRPr lang="en-CA" sz="1000">
                        <a:latin typeface="Calibri"/>
                        <a:ea typeface="Calibri"/>
                        <a:cs typeface="Times New Roman"/>
                      </a:endParaRPr>
                    </a:p>
                    <a:p>
                      <a:pPr algn="ctr">
                        <a:lnSpc>
                          <a:spcPct val="107000"/>
                        </a:lnSpc>
                        <a:spcAft>
                          <a:spcPts val="0"/>
                        </a:spcAft>
                      </a:pPr>
                      <a:r>
                        <a:rPr lang="en-CA" sz="1000" b="1">
                          <a:latin typeface="Calibri"/>
                          <a:ea typeface="Calibri"/>
                          <a:cs typeface="Times New Roman"/>
                        </a:rPr>
                        <a:t>Level II</a:t>
                      </a:r>
                      <a:endParaRPr lang="en-CA" sz="1000">
                        <a:latin typeface="Calibri"/>
                        <a:ea typeface="Calibri"/>
                        <a:cs typeface="Times New Roman"/>
                      </a:endParaRPr>
                    </a:p>
                    <a:p>
                      <a:pPr algn="ctr">
                        <a:lnSpc>
                          <a:spcPct val="107000"/>
                        </a:lnSpc>
                        <a:spcAft>
                          <a:spcPts val="0"/>
                        </a:spcAft>
                      </a:pPr>
                      <a:r>
                        <a:rPr lang="en-CA" sz="1000" b="1">
                          <a:latin typeface="Calibri"/>
                          <a:ea typeface="Calibri"/>
                          <a:cs typeface="Times New Roman"/>
                        </a:rPr>
                        <a:t>Basic </a:t>
                      </a:r>
                      <a:endParaRPr lang="en-CA" sz="1000">
                        <a:latin typeface="Calibri"/>
                        <a:ea typeface="Calibri"/>
                        <a:cs typeface="Times New Roman"/>
                      </a:endParaRPr>
                    </a:p>
                    <a:p>
                      <a:pPr algn="ctr">
                        <a:lnSpc>
                          <a:spcPct val="107000"/>
                        </a:lnSpc>
                        <a:spcAft>
                          <a:spcPts val="0"/>
                        </a:spcAft>
                      </a:pPr>
                      <a:r>
                        <a:rPr lang="en-CA" sz="1000" b="1">
                          <a:latin typeface="Calibri"/>
                          <a:ea typeface="Calibri"/>
                          <a:cs typeface="Times New Roman"/>
                        </a:rPr>
                        <a:t>Level</a:t>
                      </a:r>
                      <a:endParaRPr lang="en-CA" sz="1000">
                        <a:latin typeface="Calibri"/>
                        <a:ea typeface="Calibri"/>
                        <a:cs typeface="Times New Roman"/>
                      </a:endParaRP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1000" dirty="0">
                        <a:latin typeface="Calibri"/>
                        <a:ea typeface="Calibri"/>
                        <a:cs typeface="Times New Roman"/>
                      </a:endParaRPr>
                    </a:p>
                    <a:p>
                      <a:pPr algn="ctr">
                        <a:lnSpc>
                          <a:spcPct val="107000"/>
                        </a:lnSpc>
                        <a:spcAft>
                          <a:spcPts val="0"/>
                        </a:spcAft>
                      </a:pPr>
                      <a:r>
                        <a:rPr lang="en-CA" sz="1000" b="1" dirty="0">
                          <a:latin typeface="Calibri"/>
                          <a:ea typeface="Calibri"/>
                          <a:cs typeface="Times New Roman"/>
                        </a:rPr>
                        <a:t>Level 2</a:t>
                      </a:r>
                      <a:endParaRPr lang="en-CA" sz="1000" dirty="0">
                        <a:latin typeface="Calibri"/>
                        <a:ea typeface="Calibri"/>
                        <a:cs typeface="Times New Roman"/>
                      </a:endParaRP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spcAft>
                          <a:spcPts val="0"/>
                        </a:spcAft>
                      </a:pPr>
                      <a:r>
                        <a:rPr lang="en-CA" sz="1000" u="sng" dirty="0">
                          <a:latin typeface="Calibri"/>
                          <a:ea typeface="Calibri"/>
                          <a:cs typeface="Times New Roman"/>
                        </a:rPr>
                        <a:t>Assistant Referee</a:t>
                      </a:r>
                      <a:endParaRPr lang="en-CA" sz="1000" dirty="0">
                        <a:latin typeface="Calibri"/>
                        <a:ea typeface="Calibri"/>
                        <a:cs typeface="Times New Roman"/>
                      </a:endParaRPr>
                    </a:p>
                    <a:p>
                      <a:pPr algn="l">
                        <a:lnSpc>
                          <a:spcPct val="107000"/>
                        </a:lnSpc>
                        <a:spcAft>
                          <a:spcPts val="0"/>
                        </a:spcAft>
                      </a:pPr>
                      <a:r>
                        <a:rPr lang="en-CA" sz="1000" dirty="0">
                          <a:latin typeface="Calibri"/>
                          <a:ea typeface="Calibri"/>
                          <a:cs typeface="Times New Roman"/>
                        </a:rPr>
                        <a:t>1. As per Above</a:t>
                      </a:r>
                    </a:p>
                    <a:p>
                      <a:pPr algn="l">
                        <a:lnSpc>
                          <a:spcPct val="107000"/>
                        </a:lnSpc>
                        <a:spcAft>
                          <a:spcPts val="0"/>
                        </a:spcAft>
                      </a:pPr>
                      <a:r>
                        <a:rPr lang="en-CA" sz="1000" dirty="0">
                          <a:latin typeface="Calibri"/>
                          <a:ea typeface="Calibri"/>
                          <a:cs typeface="Times New Roman"/>
                        </a:rPr>
                        <a:t>2. Eye contact with Ref &amp; mirror appropriately</a:t>
                      </a:r>
                    </a:p>
                    <a:p>
                      <a:pPr algn="l">
                        <a:lnSpc>
                          <a:spcPct val="107000"/>
                        </a:lnSpc>
                        <a:spcAft>
                          <a:spcPts val="0"/>
                        </a:spcAft>
                      </a:pPr>
                      <a:r>
                        <a:rPr lang="en-CA" sz="1000" dirty="0">
                          <a:latin typeface="Calibri"/>
                          <a:ea typeface="Calibri"/>
                          <a:cs typeface="Times New Roman"/>
                        </a:rPr>
                        <a:t>3. Use Voice when appropriate</a:t>
                      </a:r>
                    </a:p>
                    <a:p>
                      <a:pPr algn="l">
                        <a:lnSpc>
                          <a:spcPct val="107000"/>
                        </a:lnSpc>
                        <a:spcAft>
                          <a:spcPts val="0"/>
                        </a:spcAft>
                      </a:pPr>
                      <a:r>
                        <a:rPr lang="en-CA" sz="1000" dirty="0">
                          <a:latin typeface="Calibri"/>
                          <a:ea typeface="Calibri"/>
                          <a:cs typeface="Times New Roman"/>
                        </a:rPr>
                        <a:t>4. Assist Ref in Foul Recognition</a:t>
                      </a:r>
                    </a:p>
                    <a:p>
                      <a:pPr algn="l">
                        <a:lnSpc>
                          <a:spcPct val="107000"/>
                        </a:lnSpc>
                        <a:spcAft>
                          <a:spcPts val="0"/>
                        </a:spcAft>
                      </a:pPr>
                      <a:r>
                        <a:rPr lang="en-CA" sz="1000" dirty="0">
                          <a:latin typeface="Calibri"/>
                          <a:ea typeface="Calibri"/>
                          <a:cs typeface="Times New Roman"/>
                        </a:rPr>
                        <a:t>5. Show Full Confidence</a:t>
                      </a:r>
                    </a:p>
                    <a:p>
                      <a:pPr algn="ctr">
                        <a:lnSpc>
                          <a:spcPct val="107000"/>
                        </a:lnSpc>
                        <a:spcAft>
                          <a:spcPts val="0"/>
                        </a:spcAft>
                      </a:pPr>
                      <a:r>
                        <a:rPr lang="en-CA" sz="1000" u="sng" dirty="0">
                          <a:latin typeface="Calibri"/>
                          <a:ea typeface="Calibri"/>
                          <a:cs typeface="Times New Roman"/>
                        </a:rPr>
                        <a:t>Referee</a:t>
                      </a:r>
                      <a:endParaRPr lang="en-CA" sz="1000" dirty="0">
                        <a:latin typeface="Calibri"/>
                        <a:ea typeface="Calibri"/>
                        <a:cs typeface="Times New Roman"/>
                      </a:endParaRPr>
                    </a:p>
                    <a:p>
                      <a:pPr algn="l">
                        <a:lnSpc>
                          <a:spcPct val="107000"/>
                        </a:lnSpc>
                        <a:spcAft>
                          <a:spcPts val="0"/>
                        </a:spcAft>
                      </a:pPr>
                      <a:r>
                        <a:rPr lang="en-CA" sz="1000" dirty="0">
                          <a:latin typeface="Calibri"/>
                          <a:ea typeface="Calibri"/>
                          <a:cs typeface="Times New Roman"/>
                        </a:rPr>
                        <a:t>1. As per Above</a:t>
                      </a:r>
                    </a:p>
                    <a:p>
                      <a:pPr algn="l">
                        <a:lnSpc>
                          <a:spcPct val="107000"/>
                        </a:lnSpc>
                        <a:spcAft>
                          <a:spcPts val="0"/>
                        </a:spcAft>
                      </a:pPr>
                      <a:r>
                        <a:rPr lang="en-CA" sz="1000" dirty="0">
                          <a:latin typeface="Calibri"/>
                          <a:ea typeface="Calibri"/>
                          <a:cs typeface="Times New Roman"/>
                        </a:rPr>
                        <a:t>2. Thorough Pre-game instructions</a:t>
                      </a:r>
                    </a:p>
                    <a:p>
                      <a:pPr algn="l">
                        <a:lnSpc>
                          <a:spcPct val="107000"/>
                        </a:lnSpc>
                        <a:spcAft>
                          <a:spcPts val="0"/>
                        </a:spcAft>
                      </a:pPr>
                      <a:r>
                        <a:rPr lang="en-CA" sz="1000" dirty="0">
                          <a:latin typeface="Calibri"/>
                          <a:ea typeface="Calibri"/>
                          <a:cs typeface="Times New Roman"/>
                        </a:rPr>
                        <a:t>3. Use Variation in the whistle</a:t>
                      </a:r>
                    </a:p>
                    <a:p>
                      <a:pPr algn="l">
                        <a:lnSpc>
                          <a:spcPct val="107000"/>
                        </a:lnSpc>
                        <a:spcAft>
                          <a:spcPts val="0"/>
                        </a:spcAft>
                      </a:pPr>
                      <a:r>
                        <a:rPr lang="en-CA" sz="1000" dirty="0">
                          <a:latin typeface="Calibri"/>
                          <a:ea typeface="Calibri"/>
                          <a:cs typeface="Times New Roman"/>
                        </a:rPr>
                        <a:t>4. Communicate with players as appropriate</a:t>
                      </a:r>
                    </a:p>
                    <a:p>
                      <a:pPr algn="l">
                        <a:lnSpc>
                          <a:spcPct val="107000"/>
                        </a:lnSpc>
                        <a:spcAft>
                          <a:spcPts val="0"/>
                        </a:spcAft>
                      </a:pPr>
                      <a:r>
                        <a:rPr lang="en-CA" sz="1000" dirty="0">
                          <a:latin typeface="Calibri"/>
                          <a:ea typeface="Calibri"/>
                          <a:cs typeface="Times New Roman"/>
                        </a:rPr>
                        <a:t>5. Recognize Fouls and penalize correctly</a:t>
                      </a:r>
                    </a:p>
                    <a:p>
                      <a:pPr algn="l">
                        <a:lnSpc>
                          <a:spcPct val="107000"/>
                        </a:lnSpc>
                        <a:spcAft>
                          <a:spcPts val="0"/>
                        </a:spcAft>
                      </a:pPr>
                      <a:r>
                        <a:rPr lang="en-CA" sz="1000" dirty="0">
                          <a:latin typeface="Calibri"/>
                          <a:ea typeface="Calibri"/>
                          <a:cs typeface="Times New Roman"/>
                        </a:rPr>
                        <a:t>6. Eye Contact with ARs</a:t>
                      </a:r>
                    </a:p>
                    <a:p>
                      <a:pPr algn="l">
                        <a:lnSpc>
                          <a:spcPct val="107000"/>
                        </a:lnSpc>
                        <a:spcAft>
                          <a:spcPts val="0"/>
                        </a:spcAft>
                      </a:pPr>
                      <a:r>
                        <a:rPr lang="en-CA" sz="1000" dirty="0">
                          <a:latin typeface="Calibri"/>
                          <a:ea typeface="Calibri"/>
                          <a:cs typeface="Times New Roman"/>
                        </a:rPr>
                        <a:t>7. Show Full Confidence</a:t>
                      </a: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575">
                <a:tc vMerge="1">
                  <a:txBody>
                    <a:bodyPr/>
                    <a:lstStyle/>
                    <a:p>
                      <a:endParaRPr lang="en-CA"/>
                    </a:p>
                  </a:txBody>
                  <a:tcPr/>
                </a:tc>
                <a:tc>
                  <a:txBody>
                    <a:bodyPr/>
                    <a:lstStyle/>
                    <a:p>
                      <a:pPr algn="ctr">
                        <a:lnSpc>
                          <a:spcPct val="107000"/>
                        </a:lnSpc>
                        <a:spcAft>
                          <a:spcPts val="0"/>
                        </a:spcAft>
                      </a:pPr>
                      <a:endParaRPr lang="en-CA" sz="1000" dirty="0">
                        <a:latin typeface="Calibri"/>
                        <a:ea typeface="Calibri"/>
                        <a:cs typeface="Times New Roman"/>
                      </a:endParaRPr>
                    </a:p>
                    <a:p>
                      <a:pPr algn="ctr">
                        <a:lnSpc>
                          <a:spcPct val="107000"/>
                        </a:lnSpc>
                        <a:spcAft>
                          <a:spcPts val="0"/>
                        </a:spcAft>
                      </a:pPr>
                      <a:r>
                        <a:rPr lang="en-CA" sz="1000" u="sng" dirty="0">
                          <a:latin typeface="Calibri"/>
                          <a:ea typeface="Calibri"/>
                          <a:cs typeface="Times New Roman"/>
                        </a:rPr>
                        <a:t>Promotion</a:t>
                      </a:r>
                      <a:endParaRPr lang="en-CA" sz="1000" dirty="0">
                        <a:latin typeface="Calibri"/>
                        <a:ea typeface="Calibri"/>
                        <a:cs typeface="Times New Roman"/>
                      </a:endParaRPr>
                    </a:p>
                    <a:p>
                      <a:pPr algn="ctr">
                        <a:lnSpc>
                          <a:spcPct val="107000"/>
                        </a:lnSpc>
                        <a:spcAft>
                          <a:spcPts val="0"/>
                        </a:spcAft>
                      </a:pPr>
                      <a:r>
                        <a:rPr lang="en-CA" sz="1000" dirty="0">
                          <a:latin typeface="Calibri"/>
                          <a:ea typeface="Calibri"/>
                          <a:cs typeface="Times New Roman"/>
                        </a:rPr>
                        <a:t>Mentor Report</a:t>
                      </a:r>
                    </a:p>
                    <a:p>
                      <a:pPr algn="ctr">
                        <a:lnSpc>
                          <a:spcPct val="107000"/>
                        </a:lnSpc>
                        <a:spcAft>
                          <a:spcPts val="0"/>
                        </a:spcAft>
                      </a:pPr>
                      <a:r>
                        <a:rPr lang="en-CA" sz="1000" dirty="0">
                          <a:latin typeface="Calibri"/>
                          <a:ea typeface="Calibri"/>
                          <a:cs typeface="Times New Roman"/>
                        </a:rPr>
                        <a:t>(16 YO)</a:t>
                      </a: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endParaRPr lang="en-CA"/>
                    </a:p>
                  </a:txBody>
                  <a:tcPr/>
                </a:tc>
              </a:tr>
              <a:tr h="406787">
                <a:tc vMerge="1">
                  <a:txBody>
                    <a:bodyPr/>
                    <a:lstStyle/>
                    <a:p>
                      <a:endParaRPr lang="en-CA"/>
                    </a:p>
                  </a:txBody>
                  <a:tcPr/>
                </a:tc>
                <a:tc>
                  <a:txBody>
                    <a:bodyPr/>
                    <a:lstStyle/>
                    <a:p>
                      <a:pPr algn="ctr">
                        <a:lnSpc>
                          <a:spcPct val="107000"/>
                        </a:lnSpc>
                        <a:spcAft>
                          <a:spcPts val="0"/>
                        </a:spcAft>
                      </a:pPr>
                      <a:endParaRPr lang="en-CA" sz="1000">
                        <a:latin typeface="Calibri"/>
                        <a:ea typeface="Calibri"/>
                        <a:cs typeface="Times New Roman"/>
                      </a:endParaRPr>
                    </a:p>
                    <a:p>
                      <a:pPr algn="ctr">
                        <a:lnSpc>
                          <a:spcPct val="107000"/>
                        </a:lnSpc>
                        <a:spcAft>
                          <a:spcPts val="0"/>
                        </a:spcAft>
                      </a:pPr>
                      <a:r>
                        <a:rPr lang="en-CA" sz="1000" b="1">
                          <a:latin typeface="Calibri"/>
                          <a:ea typeface="Calibri"/>
                          <a:cs typeface="Times New Roman"/>
                        </a:rPr>
                        <a:t>Level 3</a:t>
                      </a:r>
                      <a:endParaRPr lang="en-CA" sz="1000">
                        <a:latin typeface="Calibri"/>
                        <a:ea typeface="Calibri"/>
                        <a:cs typeface="Times New Roman"/>
                      </a:endParaRP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r>
              <a:tr h="1220362">
                <a:tc vMerge="1">
                  <a:txBody>
                    <a:bodyPr/>
                    <a:lstStyle/>
                    <a:p>
                      <a:endParaRPr lang="en-CA"/>
                    </a:p>
                  </a:txBody>
                  <a:tcPr/>
                </a:tc>
                <a:tc>
                  <a:txBody>
                    <a:bodyPr/>
                    <a:lstStyle/>
                    <a:p>
                      <a:pPr algn="ctr">
                        <a:lnSpc>
                          <a:spcPct val="107000"/>
                        </a:lnSpc>
                        <a:spcAft>
                          <a:spcPts val="0"/>
                        </a:spcAft>
                      </a:pPr>
                      <a:endParaRPr lang="en-CA" sz="1000" dirty="0">
                        <a:latin typeface="Calibri"/>
                        <a:ea typeface="Calibri"/>
                        <a:cs typeface="Times New Roman"/>
                      </a:endParaRPr>
                    </a:p>
                    <a:p>
                      <a:pPr algn="ctr">
                        <a:lnSpc>
                          <a:spcPct val="107000"/>
                        </a:lnSpc>
                        <a:spcAft>
                          <a:spcPts val="0"/>
                        </a:spcAft>
                      </a:pPr>
                      <a:r>
                        <a:rPr lang="en-CA" sz="1000" u="sng" dirty="0">
                          <a:latin typeface="Calibri"/>
                          <a:ea typeface="Calibri"/>
                          <a:cs typeface="Times New Roman"/>
                        </a:rPr>
                        <a:t>Promotion</a:t>
                      </a:r>
                      <a:endParaRPr lang="en-CA" sz="1000" dirty="0">
                        <a:latin typeface="Calibri"/>
                        <a:ea typeface="Calibri"/>
                        <a:cs typeface="Times New Roman"/>
                      </a:endParaRPr>
                    </a:p>
                    <a:p>
                      <a:pPr algn="ctr">
                        <a:lnSpc>
                          <a:spcPct val="107000"/>
                        </a:lnSpc>
                        <a:spcAft>
                          <a:spcPts val="0"/>
                        </a:spcAft>
                      </a:pPr>
                      <a:r>
                        <a:rPr lang="en-CA" sz="1000" dirty="0">
                          <a:latin typeface="Calibri"/>
                          <a:ea typeface="Calibri"/>
                          <a:cs typeface="Times New Roman"/>
                        </a:rPr>
                        <a:t>Two Mentor Reports</a:t>
                      </a:r>
                    </a:p>
                  </a:txBody>
                  <a:tcPr marL="59757" marR="5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endParaRPr lang="en-CA"/>
                    </a:p>
                  </a:txBody>
                  <a:tcPr/>
                </a:tc>
              </a:tr>
            </a:tbl>
          </a:graphicData>
        </a:graphic>
      </p:graphicFrame>
      <p:sp>
        <p:nvSpPr>
          <p:cNvPr id="8"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000" b="0" i="0" u="none" strike="noStrike" kern="1200" cap="none" spc="0" normalizeH="0" baseline="0" noProof="0" dirty="0" smtClean="0">
                <a:ln>
                  <a:noFill/>
                </a:ln>
                <a:solidFill>
                  <a:schemeClr val="tx1"/>
                </a:solidFill>
                <a:effectLst/>
                <a:uLnTx/>
                <a:uFillTx/>
                <a:latin typeface="+mj-lt"/>
                <a:ea typeface="+mj-ea"/>
                <a:cs typeface="+mj-cs"/>
              </a:rPr>
              <a:t>Mentoring – Core Competencies</a:t>
            </a:r>
            <a:endParaRPr kumimoji="0" lang="en-CA" sz="4000" b="0" i="0" u="none" strike="noStrike" kern="1200" cap="none" spc="0" normalizeH="0" baseline="0" noProof="0" dirty="0">
              <a:ln>
                <a:noFill/>
              </a:ln>
              <a:solidFill>
                <a:schemeClr val="tx1"/>
              </a:solidFill>
              <a:effectLst/>
              <a:uLnTx/>
              <a:uFillTx/>
              <a:latin typeface="+mj-lt"/>
              <a:ea typeface="+mj-ea"/>
              <a:cs typeface="+mj-cs"/>
            </a:endParaRPr>
          </a:p>
        </p:txBody>
      </p:sp>
      <p:pic>
        <p:nvPicPr>
          <p:cNvPr id="9" name="Picture 8" descr="_Logo-Soccer-Canada-CMYK"/>
          <p:cNvPicPr/>
          <p:nvPr/>
        </p:nvPicPr>
        <p:blipFill>
          <a:blip r:embed="rId2" cstate="print"/>
          <a:srcRect/>
          <a:stretch>
            <a:fillRect/>
          </a:stretch>
        </p:blipFill>
        <p:spPr bwMode="auto">
          <a:xfrm>
            <a:off x="323528" y="260648"/>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Automatic Upgrading Scheme</a:t>
            </a:r>
            <a:endParaRPr lang="en-CA" dirty="0"/>
          </a:p>
        </p:txBody>
      </p:sp>
      <p:sp>
        <p:nvSpPr>
          <p:cNvPr id="3" name="Content Placeholder 2"/>
          <p:cNvSpPr>
            <a:spLocks noGrp="1"/>
          </p:cNvSpPr>
          <p:nvPr>
            <p:ph idx="1"/>
          </p:nvPr>
        </p:nvSpPr>
        <p:spPr/>
        <p:txBody>
          <a:bodyPr>
            <a:normAutofit/>
          </a:bodyPr>
          <a:lstStyle/>
          <a:p>
            <a:r>
              <a:rPr lang="en-CA" sz="2400" dirty="0" smtClean="0"/>
              <a:t>Tool which the RMC can use during the Summer or at the end of the Season</a:t>
            </a:r>
          </a:p>
          <a:p>
            <a:r>
              <a:rPr lang="en-CA" sz="2400" dirty="0" smtClean="0"/>
              <a:t>Allows the new officials to move through the system in the early ranks (Levels 0 &amp; 1), while the Region puts more mentoring resources for the higher Level 2 &amp; 3 Officials</a:t>
            </a:r>
          </a:p>
          <a:p>
            <a:r>
              <a:rPr lang="en-CA" sz="2400" dirty="0" smtClean="0"/>
              <a:t>Use at the end of the season to retain as many officials</a:t>
            </a:r>
          </a:p>
          <a:p>
            <a:r>
              <a:rPr lang="en-CA" sz="2400" dirty="0" smtClean="0"/>
              <a:t>Lessen the burden of re-training year after year a new group of officials</a:t>
            </a:r>
          </a:p>
          <a:p>
            <a:r>
              <a:rPr lang="en-CA" sz="2400" dirty="0" smtClean="0"/>
              <a:t>RDC must still submit recommendations to the RDO</a:t>
            </a:r>
            <a:endParaRPr lang="en-CA" sz="2400" dirty="0"/>
          </a:p>
        </p:txBody>
      </p:sp>
      <p:pic>
        <p:nvPicPr>
          <p:cNvPr id="4" name="Picture 3"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CA" sz="4000" dirty="0" smtClean="0"/>
              <a:t>Mentor Evaluation</a:t>
            </a:r>
            <a:endParaRPr lang="en-CA" sz="4000" dirty="0"/>
          </a:p>
        </p:txBody>
      </p:sp>
      <p:sp>
        <p:nvSpPr>
          <p:cNvPr id="9" name="Content Placeholder 8"/>
          <p:cNvSpPr>
            <a:spLocks noGrp="1"/>
          </p:cNvSpPr>
          <p:nvPr>
            <p:ph idx="1"/>
          </p:nvPr>
        </p:nvSpPr>
        <p:spPr>
          <a:xfrm>
            <a:off x="395536" y="1628800"/>
            <a:ext cx="8229600" cy="4525963"/>
          </a:xfrm>
        </p:spPr>
        <p:txBody>
          <a:bodyPr>
            <a:normAutofit/>
          </a:bodyPr>
          <a:lstStyle/>
          <a:p>
            <a:pPr>
              <a:buNone/>
            </a:pPr>
            <a:r>
              <a:rPr lang="en-CA" sz="1200" dirty="0" smtClean="0"/>
              <a:t>Name of Referee:     John Doe (Lev 1)</a:t>
            </a:r>
          </a:p>
          <a:p>
            <a:pPr>
              <a:buNone/>
            </a:pPr>
            <a:r>
              <a:rPr lang="en-CA" sz="1200" dirty="0" smtClean="0"/>
              <a:t>CR:__XX</a:t>
            </a:r>
          </a:p>
          <a:p>
            <a:pPr>
              <a:buNone/>
            </a:pPr>
            <a:r>
              <a:rPr lang="en-CA" sz="1200" dirty="0" smtClean="0"/>
              <a:t>Game Date: 24 Jul 16</a:t>
            </a:r>
          </a:p>
          <a:p>
            <a:pPr>
              <a:buNone/>
            </a:pPr>
            <a:endParaRPr lang="en-CA" sz="1200" dirty="0" smtClean="0"/>
          </a:p>
          <a:p>
            <a:pPr>
              <a:buNone/>
            </a:pPr>
            <a:r>
              <a:rPr lang="en-CA" sz="1200" dirty="0" smtClean="0"/>
              <a:t>Strengths:</a:t>
            </a:r>
          </a:p>
          <a:p>
            <a:pPr>
              <a:buNone/>
            </a:pPr>
            <a:r>
              <a:rPr lang="en-CA" sz="1200" dirty="0" smtClean="0"/>
              <a:t>          You arrived to the game well prepared, and you gave good pre-game instructions to your assistants. Throughout the game, your hand signals were well executed and you used good variations in your whistle. You know the laws of the game as you checked the pressure of the balls before the game, and you called a few foul throws. Although there was only one foul during the game at Min 65, you recognized it. Your positioning from ball out of play (KO, GK, CK, FK) was good, and you ran a good diagonal system during active play. You were alert throughout the match, and you showed good confidence. </a:t>
            </a:r>
          </a:p>
          <a:p>
            <a:pPr>
              <a:buNone/>
            </a:pPr>
            <a:endParaRPr lang="en-CA" sz="1200" dirty="0" smtClean="0"/>
          </a:p>
          <a:p>
            <a:pPr>
              <a:buNone/>
            </a:pPr>
            <a:r>
              <a:rPr lang="en-CA" sz="1200" dirty="0" smtClean="0"/>
              <a:t>Areas for development:</a:t>
            </a:r>
          </a:p>
          <a:p>
            <a:pPr>
              <a:buNone/>
            </a:pPr>
            <a:r>
              <a:rPr lang="en-CA" sz="1200" dirty="0" smtClean="0"/>
              <a:t>          When there is an attack or counter-attack, I would like you to start your run earlier and get closer to active play, especially in the area of the field away from your lead AR: much better in the second half. Some eye contact with your ARs, but try to look at them (AR1 especially) at most stoppage of play.</a:t>
            </a:r>
          </a:p>
          <a:p>
            <a:pPr>
              <a:buNone/>
            </a:pPr>
            <a:endParaRPr lang="en-CA" sz="1200" dirty="0" smtClean="0"/>
          </a:p>
          <a:p>
            <a:pPr>
              <a:buNone/>
            </a:pPr>
            <a:r>
              <a:rPr lang="en-CA" sz="1200" dirty="0" smtClean="0"/>
              <a:t>Recommendation:</a:t>
            </a:r>
          </a:p>
          <a:p>
            <a:pPr>
              <a:buNone/>
            </a:pPr>
            <a:r>
              <a:rPr lang="en-CA" sz="1200" dirty="0" smtClean="0"/>
              <a:t>	John, a very good performance on Sunday. I am recommending you for promotion to Level 2. Well done!</a:t>
            </a:r>
          </a:p>
          <a:p>
            <a:pPr>
              <a:buNone/>
            </a:pPr>
            <a:endParaRPr lang="en-CA" sz="1200" dirty="0"/>
          </a:p>
        </p:txBody>
      </p:sp>
      <p:pic>
        <p:nvPicPr>
          <p:cNvPr id="10" name="Picture 9"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0648"/>
            <a:ext cx="8229600" cy="1143000"/>
          </a:xfrm>
        </p:spPr>
        <p:txBody>
          <a:bodyPr>
            <a:normAutofit/>
          </a:bodyPr>
          <a:lstStyle/>
          <a:p>
            <a:r>
              <a:rPr lang="en-CA" sz="3200" dirty="0" smtClean="0"/>
              <a:t>Mentoring Word Pictures - AR</a:t>
            </a:r>
            <a:endParaRPr lang="en-CA" sz="3200" dirty="0"/>
          </a:p>
        </p:txBody>
      </p:sp>
      <p:pic>
        <p:nvPicPr>
          <p:cNvPr id="6" name="Picture 5"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graphicFrame>
        <p:nvGraphicFramePr>
          <p:cNvPr id="7" name="Table 6"/>
          <p:cNvGraphicFramePr>
            <a:graphicFrameLocks noGrp="1"/>
          </p:cNvGraphicFramePr>
          <p:nvPr/>
        </p:nvGraphicFramePr>
        <p:xfrm>
          <a:off x="1524000" y="2394733"/>
          <a:ext cx="6096000" cy="4058603"/>
        </p:xfrm>
        <a:graphic>
          <a:graphicData uri="http://schemas.openxmlformats.org/drawingml/2006/table">
            <a:tbl>
              <a:tblPr/>
              <a:tblGrid>
                <a:gridCol w="1366727"/>
                <a:gridCol w="1523661"/>
                <a:gridCol w="1602806"/>
                <a:gridCol w="1602806"/>
              </a:tblGrid>
              <a:tr h="119396">
                <a:tc>
                  <a:txBody>
                    <a:bodyPr/>
                    <a:lstStyle/>
                    <a:p>
                      <a:pPr algn="ctr">
                        <a:spcAft>
                          <a:spcPts val="0"/>
                        </a:spcAft>
                      </a:pPr>
                      <a:r>
                        <a:rPr lang="en-CA" sz="800" b="1">
                          <a:latin typeface="Calibri"/>
                          <a:ea typeface="Calibri"/>
                          <a:cs typeface="Times New Roman"/>
                        </a:rPr>
                        <a:t>L</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Core Competencies</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Areas for Development</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Areas of Strength</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210">
                <a:tc rowSpan="4">
                  <a:txBody>
                    <a:bodyPr/>
                    <a:lstStyle/>
                    <a:p>
                      <a:pPr algn="ctr">
                        <a:spcAft>
                          <a:spcPts val="0"/>
                        </a:spcAft>
                      </a:pPr>
                      <a:endParaRPr lang="en-CA" sz="800">
                        <a:latin typeface="Calibri"/>
                        <a:ea typeface="Calibri"/>
                        <a:cs typeface="Times New Roman"/>
                      </a:endParaRPr>
                    </a:p>
                    <a:p>
                      <a:pPr algn="ctr">
                        <a:spcAft>
                          <a:spcPts val="0"/>
                        </a:spcAft>
                      </a:pPr>
                      <a:r>
                        <a:rPr lang="en-CA" sz="800" b="1">
                          <a:latin typeface="Calibri"/>
                          <a:ea typeface="Calibri"/>
                          <a:cs typeface="Times New Roman"/>
                        </a:rPr>
                        <a:t>AR</a:t>
                      </a:r>
                      <a:endParaRPr lang="en-CA" sz="800">
                        <a:latin typeface="Calibri"/>
                        <a:ea typeface="Calibri"/>
                        <a:cs typeface="Times New Roman"/>
                      </a:endParaRPr>
                    </a:p>
                    <a:p>
                      <a:pPr algn="ctr">
                        <a:spcAft>
                          <a:spcPts val="0"/>
                        </a:spcAft>
                      </a:pPr>
                      <a:r>
                        <a:rPr lang="en-CA" sz="800" b="1">
                          <a:latin typeface="Calibri"/>
                          <a:ea typeface="Calibri"/>
                          <a:cs typeface="Times New Roman"/>
                        </a:rPr>
                        <a:t>L</a:t>
                      </a:r>
                      <a:endParaRPr lang="en-CA" sz="800">
                        <a:latin typeface="Calibri"/>
                        <a:ea typeface="Calibri"/>
                        <a:cs typeface="Times New Roman"/>
                      </a:endParaRPr>
                    </a:p>
                    <a:p>
                      <a:pPr algn="ctr">
                        <a:spcAft>
                          <a:spcPts val="0"/>
                        </a:spcAft>
                      </a:pPr>
                      <a:r>
                        <a:rPr lang="en-CA" sz="800" b="1">
                          <a:latin typeface="Calibri"/>
                          <a:ea typeface="Calibri"/>
                          <a:cs typeface="Times New Roman"/>
                        </a:rPr>
                        <a:t>E</a:t>
                      </a:r>
                      <a:endParaRPr lang="en-CA" sz="800">
                        <a:latin typeface="Calibri"/>
                        <a:ea typeface="Calibri"/>
                        <a:cs typeface="Times New Roman"/>
                      </a:endParaRPr>
                    </a:p>
                    <a:p>
                      <a:pPr algn="ctr">
                        <a:spcAft>
                          <a:spcPts val="0"/>
                        </a:spcAft>
                      </a:pPr>
                      <a:r>
                        <a:rPr lang="en-CA" sz="800" b="1">
                          <a:latin typeface="Calibri"/>
                          <a:ea typeface="Calibri"/>
                          <a:cs typeface="Times New Roman"/>
                        </a:rPr>
                        <a:t>V</a:t>
                      </a:r>
                      <a:endParaRPr lang="en-CA" sz="800">
                        <a:latin typeface="Calibri"/>
                        <a:ea typeface="Calibri"/>
                        <a:cs typeface="Times New Roman"/>
                      </a:endParaRPr>
                    </a:p>
                    <a:p>
                      <a:pPr algn="ctr">
                        <a:spcAft>
                          <a:spcPts val="0"/>
                        </a:spcAft>
                      </a:pPr>
                      <a:r>
                        <a:rPr lang="en-CA" sz="800" b="1">
                          <a:latin typeface="Calibri"/>
                          <a:ea typeface="Calibri"/>
                          <a:cs typeface="Times New Roman"/>
                        </a:rPr>
                        <a:t>E</a:t>
                      </a:r>
                      <a:endParaRPr lang="en-CA" sz="800">
                        <a:latin typeface="Calibri"/>
                        <a:ea typeface="Calibri"/>
                        <a:cs typeface="Times New Roman"/>
                      </a:endParaRPr>
                    </a:p>
                    <a:p>
                      <a:pPr algn="ctr">
                        <a:spcAft>
                          <a:spcPts val="0"/>
                        </a:spcAft>
                      </a:pPr>
                      <a:r>
                        <a:rPr lang="en-CA" sz="800" b="1">
                          <a:latin typeface="Calibri"/>
                          <a:ea typeface="Calibri"/>
                          <a:cs typeface="Times New Roman"/>
                        </a:rPr>
                        <a:t>L</a:t>
                      </a:r>
                      <a:endParaRPr lang="en-CA" sz="800">
                        <a:latin typeface="Calibri"/>
                        <a:ea typeface="Calibri"/>
                        <a:cs typeface="Times New Roman"/>
                      </a:endParaRPr>
                    </a:p>
                    <a:p>
                      <a:pPr algn="ctr">
                        <a:spcAft>
                          <a:spcPts val="0"/>
                        </a:spcAft>
                      </a:pPr>
                      <a:r>
                        <a:rPr lang="en-CA" sz="800" b="1">
                          <a:latin typeface="Calibri"/>
                          <a:ea typeface="Calibri"/>
                          <a:cs typeface="Times New Roman"/>
                        </a:rPr>
                        <a:t>0</a:t>
                      </a:r>
                      <a:endParaRPr lang="en-CA" sz="800">
                        <a:latin typeface="Calibri"/>
                        <a:ea typeface="Calibri"/>
                        <a:cs typeface="Times New Roman"/>
                      </a:endParaRPr>
                    </a:p>
                    <a:p>
                      <a:pPr algn="ctr">
                        <a:spcAft>
                          <a:spcPts val="0"/>
                        </a:spcAft>
                      </a:pPr>
                      <a:r>
                        <a:rPr lang="en-CA" sz="800" b="1">
                          <a:latin typeface="Calibri"/>
                          <a:ea typeface="Calibri"/>
                          <a:cs typeface="Times New Roman"/>
                        </a:rPr>
                        <a:t>&amp;</a:t>
                      </a:r>
                      <a:endParaRPr lang="en-CA" sz="800">
                        <a:latin typeface="Calibri"/>
                        <a:ea typeface="Calibri"/>
                        <a:cs typeface="Times New Roman"/>
                      </a:endParaRPr>
                    </a:p>
                    <a:p>
                      <a:pPr algn="ctr">
                        <a:spcAft>
                          <a:spcPts val="0"/>
                        </a:spcAft>
                      </a:pPr>
                      <a:r>
                        <a:rPr lang="en-CA" sz="800" b="1">
                          <a:latin typeface="Calibri"/>
                          <a:ea typeface="Calibri"/>
                          <a:cs typeface="Times New Roman"/>
                        </a:rPr>
                        <a:t>1</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n-CA" sz="700" b="1">
                          <a:latin typeface="Calibri"/>
                          <a:ea typeface="Calibri"/>
                          <a:cs typeface="Times New Roman"/>
                        </a:rPr>
                        <a:t>1. TIMING &amp; UNIFORM</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time arrived before KO, suitability of uniform.</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--Do not forget to be at the field at least 15 mins before KO.</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 arrived in plenty of time for the game and your uniform was correct.</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364">
                <a:tc vMerge="1">
                  <a:txBody>
                    <a:bodyPr/>
                    <a:lstStyle/>
                    <a:p>
                      <a:endParaRPr lang="en-CA"/>
                    </a:p>
                  </a:txBody>
                  <a:tcPr/>
                </a:tc>
                <a:tc>
                  <a:txBody>
                    <a:bodyPr/>
                    <a:lstStyle/>
                    <a:p>
                      <a:pPr>
                        <a:spcAft>
                          <a:spcPts val="0"/>
                        </a:spcAft>
                      </a:pPr>
                      <a:r>
                        <a:rPr lang="en-CA" sz="700" b="1">
                          <a:latin typeface="Calibri"/>
                          <a:ea typeface="Calibri"/>
                          <a:cs typeface="Times New Roman"/>
                        </a:rPr>
                        <a:t>2. FLAG SIGNALS</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accuracy of signals for TI/GK/CK/Offside, holds flag in correct hand.</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600">
                          <a:latin typeface="Calibri"/>
                          <a:ea typeface="Calibri"/>
                          <a:cs typeface="Times New Roman"/>
                        </a:rPr>
                        <a:t>- -When indicating a flag signal, hold your signal for two seconds.</a:t>
                      </a:r>
                      <a:endParaRPr lang="en-CA" sz="800">
                        <a:latin typeface="Calibri"/>
                        <a:ea typeface="Calibri"/>
                        <a:cs typeface="Times New Roman"/>
                      </a:endParaRPr>
                    </a:p>
                    <a:p>
                      <a:pPr>
                        <a:lnSpc>
                          <a:spcPct val="107000"/>
                        </a:lnSpc>
                        <a:spcAft>
                          <a:spcPts val="0"/>
                        </a:spcAft>
                      </a:pPr>
                      <a:r>
                        <a:rPr lang="en-CA" sz="600">
                          <a:latin typeface="Calibri"/>
                          <a:ea typeface="Calibri"/>
                          <a:cs typeface="Times New Roman"/>
                        </a:rPr>
                        <a:t>-- Once the second half started, you were slightly confused as to which team was going in which direction: take a moment before each half to assess the teams' directions.</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600">
                          <a:latin typeface="Calibri"/>
                          <a:ea typeface="Calibri"/>
                          <a:cs typeface="Times New Roman"/>
                        </a:rPr>
                        <a:t>- -Your flag signals were mechanically correct.</a:t>
                      </a:r>
                      <a:endParaRPr lang="en-CA" sz="800">
                        <a:latin typeface="Calibri"/>
                        <a:ea typeface="Calibri"/>
                        <a:cs typeface="Times New Roman"/>
                      </a:endParaRPr>
                    </a:p>
                    <a:p>
                      <a:pPr>
                        <a:lnSpc>
                          <a:spcPct val="107000"/>
                        </a:lnSpc>
                        <a:spcAft>
                          <a:spcPts val="0"/>
                        </a:spcAft>
                      </a:pPr>
                      <a:r>
                        <a:rPr lang="en-CA" sz="600">
                          <a:latin typeface="Calibri"/>
                          <a:ea typeface="Calibri"/>
                          <a:cs typeface="Times New Roman"/>
                        </a:rPr>
                        <a:t>--Your flag signals were very accurate and timely.</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289">
                <a:tc vMerge="1">
                  <a:txBody>
                    <a:bodyPr/>
                    <a:lstStyle/>
                    <a:p>
                      <a:endParaRPr lang="en-CA"/>
                    </a:p>
                  </a:txBody>
                  <a:tcPr/>
                </a:tc>
                <a:tc>
                  <a:txBody>
                    <a:bodyPr/>
                    <a:lstStyle/>
                    <a:p>
                      <a:pPr>
                        <a:spcAft>
                          <a:spcPts val="0"/>
                        </a:spcAft>
                      </a:pPr>
                      <a:r>
                        <a:rPr lang="en-CA" sz="700" b="1">
                          <a:latin typeface="Calibri"/>
                          <a:ea typeface="Calibri"/>
                          <a:cs typeface="Times New Roman"/>
                        </a:rPr>
                        <a:t>3. POSITIONING</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Stay with 2LD, correct position at GK/CK/PK.</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600">
                          <a:latin typeface="Calibri"/>
                          <a:ea typeface="Calibri"/>
                          <a:cs typeface="Times New Roman"/>
                        </a:rPr>
                        <a:t>- -When indicating a goal kick or corner kick signal, you should run to the corner flag, stop, and signal.</a:t>
                      </a:r>
                      <a:endParaRPr lang="en-CA" sz="800">
                        <a:latin typeface="Calibri"/>
                        <a:ea typeface="Calibri"/>
                        <a:cs typeface="Times New Roman"/>
                      </a:endParaRPr>
                    </a:p>
                    <a:p>
                      <a:pPr>
                        <a:lnSpc>
                          <a:spcPct val="107000"/>
                        </a:lnSpc>
                        <a:spcAft>
                          <a:spcPts val="0"/>
                        </a:spcAft>
                      </a:pPr>
                      <a:r>
                        <a:rPr lang="en-CA" sz="600">
                          <a:latin typeface="Calibri"/>
                          <a:ea typeface="Calibri"/>
                          <a:cs typeface="Times New Roman"/>
                        </a:rPr>
                        <a:t>-- When reaching the penalty area, you should side step while facing the field.</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For the better part of the game, you faced the field while side stepping and staying with the second last defender (2LD). Well done!</a:t>
                      </a:r>
                      <a:endParaRPr lang="en-CA" sz="800">
                        <a:latin typeface="Calibri"/>
                        <a:ea typeface="Calibri"/>
                        <a:cs typeface="Times New Roman"/>
                      </a:endParaRPr>
                    </a:p>
                    <a:p>
                      <a:pPr>
                        <a:lnSpc>
                          <a:spcPct val="107000"/>
                        </a:lnSpc>
                        <a:spcAft>
                          <a:spcPts val="0"/>
                        </a:spcAft>
                      </a:pPr>
                      <a:r>
                        <a:rPr lang="en-CA" sz="600">
                          <a:latin typeface="Calibri"/>
                          <a:ea typeface="Calibri"/>
                          <a:cs typeface="Times New Roman"/>
                        </a:rPr>
                        <a:t>- -Your positioning from stoppage of play was very good.</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576">
                <a:tc vMerge="1">
                  <a:txBody>
                    <a:bodyPr/>
                    <a:lstStyle/>
                    <a:p>
                      <a:endParaRPr lang="en-CA"/>
                    </a:p>
                  </a:txBody>
                  <a:tcPr/>
                </a:tc>
                <a:tc>
                  <a:txBody>
                    <a:bodyPr/>
                    <a:lstStyle/>
                    <a:p>
                      <a:pPr>
                        <a:spcAft>
                          <a:spcPts val="0"/>
                        </a:spcAft>
                      </a:pPr>
                      <a:r>
                        <a:rPr lang="en-CA" sz="700" b="1">
                          <a:latin typeface="Calibri"/>
                          <a:ea typeface="Calibri"/>
                          <a:cs typeface="Times New Roman"/>
                        </a:rPr>
                        <a:t>4. FITNESS &amp; ALERTNESS</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keeps up with play, recognize offside, maintain concentration on the game.</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nSpc>
                          <a:spcPct val="107000"/>
                        </a:lnSpc>
                        <a:spcAft>
                          <a:spcPts val="0"/>
                        </a:spcAft>
                      </a:pPr>
                      <a:r>
                        <a:rPr lang="en-CA" sz="600">
                          <a:latin typeface="Calibri"/>
                          <a:ea typeface="Calibri"/>
                          <a:cs typeface="Times New Roman"/>
                        </a:rPr>
                        <a:t>- -You have a tendency to watch play instead of your second last defender (2LD). You should concentrate your sight on the 2LD with an occasional glance on active play.</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 kept up with play along the touch line.</a:t>
                      </a:r>
                      <a:endParaRPr lang="en-CA" sz="800">
                        <a:latin typeface="Calibri"/>
                        <a:ea typeface="Calibri"/>
                        <a:cs typeface="Times New Roman"/>
                      </a:endParaRPr>
                    </a:p>
                    <a:p>
                      <a:pPr>
                        <a:spcAft>
                          <a:spcPts val="0"/>
                        </a:spcAft>
                      </a:pPr>
                      <a:r>
                        <a:rPr lang="en-CA" sz="600">
                          <a:latin typeface="Calibri"/>
                          <a:ea typeface="Calibri"/>
                          <a:cs typeface="Times New Roman"/>
                        </a:rPr>
                        <a:t>-- Throughout the game, you displayed great alertness to play, and good fitness</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455877">
                <a:tc rowSpan="4">
                  <a:txBody>
                    <a:bodyPr/>
                    <a:lstStyle/>
                    <a:p>
                      <a:pPr algn="ctr">
                        <a:spcAft>
                          <a:spcPts val="0"/>
                        </a:spcAft>
                      </a:pPr>
                      <a:endParaRPr lang="en-CA" sz="800">
                        <a:latin typeface="Calibri"/>
                        <a:ea typeface="Calibri"/>
                        <a:cs typeface="Times New Roman"/>
                      </a:endParaRPr>
                    </a:p>
                    <a:p>
                      <a:pPr algn="ctr">
                        <a:spcAft>
                          <a:spcPts val="0"/>
                        </a:spcAft>
                      </a:pPr>
                      <a:r>
                        <a:rPr lang="en-CA" sz="800" b="1">
                          <a:latin typeface="Calibri"/>
                          <a:ea typeface="Calibri"/>
                          <a:cs typeface="Times New Roman"/>
                        </a:rPr>
                        <a:t>AR</a:t>
                      </a:r>
                      <a:endParaRPr lang="en-CA" sz="800">
                        <a:latin typeface="Calibri"/>
                        <a:ea typeface="Calibri"/>
                        <a:cs typeface="Times New Roman"/>
                      </a:endParaRPr>
                    </a:p>
                    <a:p>
                      <a:pPr algn="ctr">
                        <a:spcAft>
                          <a:spcPts val="0"/>
                        </a:spcAft>
                      </a:pPr>
                      <a:r>
                        <a:rPr lang="en-CA" sz="800" b="1">
                          <a:latin typeface="Calibri"/>
                          <a:ea typeface="Calibri"/>
                          <a:cs typeface="Times New Roman"/>
                        </a:rPr>
                        <a:t>L</a:t>
                      </a:r>
                      <a:endParaRPr lang="en-CA" sz="800">
                        <a:latin typeface="Calibri"/>
                        <a:ea typeface="Calibri"/>
                        <a:cs typeface="Times New Roman"/>
                      </a:endParaRPr>
                    </a:p>
                    <a:p>
                      <a:pPr algn="ctr">
                        <a:spcAft>
                          <a:spcPts val="0"/>
                        </a:spcAft>
                      </a:pPr>
                      <a:r>
                        <a:rPr lang="en-CA" sz="800" b="1">
                          <a:latin typeface="Calibri"/>
                          <a:ea typeface="Calibri"/>
                          <a:cs typeface="Times New Roman"/>
                        </a:rPr>
                        <a:t>E</a:t>
                      </a:r>
                      <a:endParaRPr lang="en-CA" sz="800">
                        <a:latin typeface="Calibri"/>
                        <a:ea typeface="Calibri"/>
                        <a:cs typeface="Times New Roman"/>
                      </a:endParaRPr>
                    </a:p>
                    <a:p>
                      <a:pPr algn="ctr">
                        <a:spcAft>
                          <a:spcPts val="0"/>
                        </a:spcAft>
                      </a:pPr>
                      <a:r>
                        <a:rPr lang="en-CA" sz="800" b="1">
                          <a:latin typeface="Calibri"/>
                          <a:ea typeface="Calibri"/>
                          <a:cs typeface="Times New Roman"/>
                        </a:rPr>
                        <a:t>V</a:t>
                      </a:r>
                      <a:endParaRPr lang="en-CA" sz="800">
                        <a:latin typeface="Calibri"/>
                        <a:ea typeface="Calibri"/>
                        <a:cs typeface="Times New Roman"/>
                      </a:endParaRPr>
                    </a:p>
                    <a:p>
                      <a:pPr algn="ctr">
                        <a:spcAft>
                          <a:spcPts val="0"/>
                        </a:spcAft>
                      </a:pPr>
                      <a:r>
                        <a:rPr lang="en-CA" sz="800" b="1">
                          <a:latin typeface="Calibri"/>
                          <a:ea typeface="Calibri"/>
                          <a:cs typeface="Times New Roman"/>
                        </a:rPr>
                        <a:t>E</a:t>
                      </a:r>
                      <a:endParaRPr lang="en-CA" sz="800">
                        <a:latin typeface="Calibri"/>
                        <a:ea typeface="Calibri"/>
                        <a:cs typeface="Times New Roman"/>
                      </a:endParaRPr>
                    </a:p>
                    <a:p>
                      <a:pPr algn="ctr">
                        <a:spcAft>
                          <a:spcPts val="0"/>
                        </a:spcAft>
                      </a:pPr>
                      <a:r>
                        <a:rPr lang="en-CA" sz="800" b="1">
                          <a:latin typeface="Calibri"/>
                          <a:ea typeface="Calibri"/>
                          <a:cs typeface="Times New Roman"/>
                        </a:rPr>
                        <a:t>L</a:t>
                      </a:r>
                      <a:endParaRPr lang="en-CA" sz="800">
                        <a:latin typeface="Calibri"/>
                        <a:ea typeface="Calibri"/>
                        <a:cs typeface="Times New Roman"/>
                      </a:endParaRPr>
                    </a:p>
                    <a:p>
                      <a:pPr algn="ctr">
                        <a:spcAft>
                          <a:spcPts val="0"/>
                        </a:spcAft>
                      </a:pPr>
                      <a:r>
                        <a:rPr lang="en-CA" sz="800" b="1">
                          <a:latin typeface="Calibri"/>
                          <a:ea typeface="Calibri"/>
                          <a:cs typeface="Times New Roman"/>
                        </a:rPr>
                        <a:t>2</a:t>
                      </a:r>
                      <a:endParaRPr lang="en-CA" sz="800">
                        <a:latin typeface="Calibri"/>
                        <a:ea typeface="Calibri"/>
                        <a:cs typeface="Times New Roman"/>
                      </a:endParaRPr>
                    </a:p>
                    <a:p>
                      <a:pPr algn="ctr">
                        <a:spcAft>
                          <a:spcPts val="0"/>
                        </a:spcAft>
                      </a:pPr>
                      <a:r>
                        <a:rPr lang="en-CA" sz="800" b="1">
                          <a:latin typeface="Calibri"/>
                          <a:ea typeface="Calibri"/>
                          <a:cs typeface="Times New Roman"/>
                        </a:rPr>
                        <a:t>&amp;</a:t>
                      </a:r>
                      <a:endParaRPr lang="en-CA" sz="800">
                        <a:latin typeface="Calibri"/>
                        <a:ea typeface="Calibri"/>
                        <a:cs typeface="Times New Roman"/>
                      </a:endParaRPr>
                    </a:p>
                    <a:p>
                      <a:pPr algn="ctr">
                        <a:spcAft>
                          <a:spcPts val="0"/>
                        </a:spcAft>
                      </a:pPr>
                      <a:r>
                        <a:rPr lang="en-CA" sz="800" b="1">
                          <a:latin typeface="Calibri"/>
                          <a:ea typeface="Calibri"/>
                          <a:cs typeface="Times New Roman"/>
                        </a:rPr>
                        <a:t>3</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700" b="1">
                          <a:latin typeface="Calibri"/>
                          <a:ea typeface="Calibri"/>
                          <a:cs typeface="Times New Roman"/>
                        </a:rPr>
                        <a:t>5. TEAMWORK</a:t>
                      </a:r>
                      <a:endParaRPr lang="en-CA" sz="800">
                        <a:latin typeface="Calibri"/>
                        <a:ea typeface="Calibri"/>
                        <a:cs typeface="Times New Roman"/>
                      </a:endParaRPr>
                    </a:p>
                    <a:p>
                      <a:pPr>
                        <a:spcAft>
                          <a:spcPts val="0"/>
                        </a:spcAft>
                      </a:pPr>
                      <a:r>
                        <a:rPr lang="en-CA" sz="600" b="1">
                          <a:latin typeface="Calibri"/>
                          <a:ea typeface="Calibri"/>
                          <a:cs typeface="Times New Roman"/>
                        </a:rPr>
                        <a:t>Consider: </a:t>
                      </a:r>
                      <a:r>
                        <a:rPr lang="en-CA" sz="600">
                          <a:latin typeface="Calibri"/>
                          <a:ea typeface="Calibri"/>
                          <a:cs typeface="Times New Roman"/>
                        </a:rPr>
                        <a:t>Eye contact with Ref, Mirror Ref Signals and Substitution signals.</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700">
                          <a:latin typeface="Calibri"/>
                          <a:ea typeface="Calibri"/>
                          <a:cs typeface="Times New Roman"/>
                        </a:rPr>
                        <a:t>--</a:t>
                      </a:r>
                      <a:r>
                        <a:rPr lang="en-CA" sz="600">
                          <a:latin typeface="Calibri"/>
                          <a:ea typeface="Calibri"/>
                          <a:cs typeface="Times New Roman"/>
                        </a:rPr>
                        <a:t> When a goal is scored, make eye contact with the referee and when confirmed, run quickly 20-25 yards along the touch line toward the halfway line.</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700">
                          <a:latin typeface="Calibri"/>
                          <a:ea typeface="Calibri"/>
                          <a:cs typeface="Times New Roman"/>
                        </a:rPr>
                        <a:t>-- </a:t>
                      </a:r>
                      <a:r>
                        <a:rPr lang="en-CA" sz="600">
                          <a:latin typeface="Calibri"/>
                          <a:ea typeface="Calibri"/>
                          <a:cs typeface="Times New Roman"/>
                        </a:rPr>
                        <a:t>Very good discreet signal at min 17 to assist the Ref in the direction of restart: very good teamwork.</a:t>
                      </a:r>
                      <a:endParaRPr lang="en-CA" sz="800">
                        <a:latin typeface="Calibri"/>
                        <a:ea typeface="Calibri"/>
                        <a:cs typeface="Times New Roman"/>
                      </a:endParaRPr>
                    </a:p>
                    <a:p>
                      <a:pPr>
                        <a:spcAft>
                          <a:spcPts val="0"/>
                        </a:spcAft>
                      </a:pPr>
                      <a:r>
                        <a:rPr lang="en-CA" sz="600">
                          <a:latin typeface="Calibri"/>
                          <a:ea typeface="Calibri"/>
                          <a:cs typeface="Times New Roman"/>
                        </a:rPr>
                        <a:t>-- Good eye contact with halfway line and ref at every stoppage of play for possible subs.</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169">
                <a:tc vMerge="1">
                  <a:txBody>
                    <a:bodyPr/>
                    <a:lstStyle/>
                    <a:p>
                      <a:endParaRPr lang="en-CA"/>
                    </a:p>
                  </a:txBody>
                  <a:tcPr/>
                </a:tc>
                <a:tc>
                  <a:txBody>
                    <a:bodyPr/>
                    <a:lstStyle/>
                    <a:p>
                      <a:pPr>
                        <a:spcAft>
                          <a:spcPts val="0"/>
                        </a:spcAft>
                      </a:pPr>
                      <a:r>
                        <a:rPr lang="en-CA" sz="700" b="1">
                          <a:latin typeface="Calibri"/>
                          <a:ea typeface="Calibri"/>
                          <a:cs typeface="Times New Roman"/>
                        </a:rPr>
                        <a:t>6. VOICE</a:t>
                      </a:r>
                      <a:endParaRPr lang="en-CA" sz="800">
                        <a:latin typeface="Calibri"/>
                        <a:ea typeface="Calibri"/>
                        <a:cs typeface="Times New Roman"/>
                      </a:endParaRPr>
                    </a:p>
                    <a:p>
                      <a:pPr>
                        <a:spcAft>
                          <a:spcPts val="0"/>
                        </a:spcAft>
                      </a:pPr>
                      <a:r>
                        <a:rPr lang="en-CA" sz="600" b="1">
                          <a:latin typeface="Calibri"/>
                          <a:ea typeface="Calibri"/>
                          <a:cs typeface="Times New Roman"/>
                        </a:rPr>
                        <a:t>Consider: </a:t>
                      </a:r>
                      <a:r>
                        <a:rPr lang="en-CA" sz="600">
                          <a:latin typeface="Calibri"/>
                          <a:ea typeface="Calibri"/>
                          <a:cs typeface="Times New Roman"/>
                        </a:rPr>
                        <a:t>Communicate with players when appropriate.</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Do not forget to tell the substitute player to wait at the halfway line until his teammate has left the field of play</a:t>
                      </a:r>
                      <a:r>
                        <a:rPr lang="en-CA" sz="700">
                          <a:latin typeface="Calibri"/>
                          <a:ea typeface="Calibri"/>
                          <a:cs typeface="Times New Roman"/>
                        </a:rPr>
                        <a:t>. </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Good communication with the red player when you told her to move back 10 yards from the CK.</a:t>
                      </a:r>
                      <a:endParaRPr lang="en-CA" sz="800">
                        <a:latin typeface="Calibri"/>
                        <a:ea typeface="Calibri"/>
                        <a:cs typeface="Times New Roman"/>
                      </a:endParaRPr>
                    </a:p>
                    <a:p>
                      <a:pPr>
                        <a:spcAft>
                          <a:spcPts val="0"/>
                        </a:spcAft>
                      </a:pPr>
                      <a:r>
                        <a:rPr lang="en-CA" sz="600">
                          <a:latin typeface="Calibri"/>
                          <a:ea typeface="Calibri"/>
                          <a:cs typeface="Times New Roman"/>
                        </a:rPr>
                        <a:t>--Good use of your voice when blue player briefly held red player in the corner at Min 37</a:t>
                      </a:r>
                      <a:endParaRPr lang="en-CA" sz="800">
                        <a:latin typeface="Calibri"/>
                        <a:ea typeface="Calibri"/>
                        <a:cs typeface="Times New Roman"/>
                      </a:endParaRPr>
                    </a:p>
                    <a:p>
                      <a:pPr>
                        <a:spcAft>
                          <a:spcPts val="0"/>
                        </a:spcAft>
                      </a:pPr>
                      <a:r>
                        <a:rPr lang="en-CA" sz="600">
                          <a:latin typeface="Calibri"/>
                          <a:ea typeface="Calibri"/>
                          <a:cs typeface="Times New Roman"/>
                        </a:rPr>
                        <a:t>.</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043">
                <a:tc vMerge="1">
                  <a:txBody>
                    <a:bodyPr/>
                    <a:lstStyle/>
                    <a:p>
                      <a:endParaRPr lang="en-CA"/>
                    </a:p>
                  </a:txBody>
                  <a:tcPr/>
                </a:tc>
                <a:tc>
                  <a:txBody>
                    <a:bodyPr/>
                    <a:lstStyle/>
                    <a:p>
                      <a:pPr>
                        <a:spcAft>
                          <a:spcPts val="0"/>
                        </a:spcAft>
                      </a:pPr>
                      <a:r>
                        <a:rPr lang="en-CA" sz="700" b="1">
                          <a:latin typeface="Calibri"/>
                          <a:ea typeface="Calibri"/>
                          <a:cs typeface="Times New Roman"/>
                        </a:rPr>
                        <a:t>7. ASSIST REF IN FOUL</a:t>
                      </a:r>
                      <a:endParaRPr lang="en-CA" sz="800">
                        <a:latin typeface="Calibri"/>
                        <a:ea typeface="Calibri"/>
                        <a:cs typeface="Times New Roman"/>
                      </a:endParaRPr>
                    </a:p>
                    <a:p>
                      <a:pPr>
                        <a:spcAft>
                          <a:spcPts val="0"/>
                        </a:spcAft>
                      </a:pPr>
                      <a:r>
                        <a:rPr lang="en-CA" sz="700" b="1">
                          <a:latin typeface="Calibri"/>
                          <a:ea typeface="Calibri"/>
                          <a:cs typeface="Times New Roman"/>
                        </a:rPr>
                        <a:t>    RECOGNITION</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When a foul is committed near your touchline or out of the Ref's vision (Min 10 and 23), you should signal the offence with your flag.</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700">
                          <a:latin typeface="Calibri"/>
                          <a:ea typeface="Calibri"/>
                          <a:cs typeface="Times New Roman"/>
                        </a:rPr>
                        <a:t>-- </a:t>
                      </a:r>
                      <a:r>
                        <a:rPr lang="en-CA" sz="600">
                          <a:latin typeface="Calibri"/>
                          <a:ea typeface="Calibri"/>
                          <a:cs typeface="Times New Roman"/>
                        </a:rPr>
                        <a:t>Good call on the handball in the PA at Min 30: you first made eye contact with the ref who did not see the infraction, and you then signalled with your flag.</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210">
                <a:tc vMerge="1">
                  <a:txBody>
                    <a:bodyPr/>
                    <a:lstStyle/>
                    <a:p>
                      <a:endParaRPr lang="en-CA"/>
                    </a:p>
                  </a:txBody>
                  <a:tcPr/>
                </a:tc>
                <a:tc>
                  <a:txBody>
                    <a:bodyPr/>
                    <a:lstStyle/>
                    <a:p>
                      <a:pPr>
                        <a:spcAft>
                          <a:spcPts val="0"/>
                        </a:spcAft>
                      </a:pPr>
                      <a:r>
                        <a:rPr lang="en-CA" sz="700" b="1">
                          <a:latin typeface="Calibri"/>
                          <a:ea typeface="Calibri"/>
                          <a:cs typeface="Times New Roman"/>
                        </a:rPr>
                        <a:t>8. CONFIDENCE</a:t>
                      </a:r>
                      <a:endParaRPr lang="en-CA" sz="800">
                        <a:latin typeface="Calibri"/>
                        <a:ea typeface="Calibri"/>
                        <a:cs typeface="Times New Roman"/>
                      </a:endParaRPr>
                    </a:p>
                    <a:p>
                      <a:pPr>
                        <a:spcAft>
                          <a:spcPts val="0"/>
                        </a:spcAft>
                      </a:pPr>
                      <a:r>
                        <a:rPr lang="en-CA" sz="600" b="1">
                          <a:latin typeface="Calibri"/>
                          <a:ea typeface="Calibri"/>
                          <a:cs typeface="Times New Roman"/>
                        </a:rPr>
                        <a:t>Consider: </a:t>
                      </a:r>
                      <a:r>
                        <a:rPr lang="en-CA" sz="600">
                          <a:latin typeface="Calibri"/>
                          <a:ea typeface="Calibri"/>
                          <a:cs typeface="Times New Roman"/>
                        </a:rPr>
                        <a:t>Body language, Approach to players and coaches,</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700">
                          <a:latin typeface="Calibri"/>
                          <a:ea typeface="Calibri"/>
                          <a:cs typeface="Times New Roman"/>
                        </a:rPr>
                        <a:t>-- </a:t>
                      </a:r>
                      <a:r>
                        <a:rPr lang="en-CA" sz="600">
                          <a:latin typeface="Calibri"/>
                          <a:ea typeface="Calibri"/>
                          <a:cs typeface="Times New Roman"/>
                        </a:rPr>
                        <a:t>When you raise your flag and signal, do it with a crisp and confident manner: this will gain you the respect of the players and team officials.</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700">
                          <a:latin typeface="Calibri"/>
                          <a:ea typeface="Calibri"/>
                          <a:cs typeface="Times New Roman"/>
                        </a:rPr>
                        <a:t>--</a:t>
                      </a:r>
                      <a:r>
                        <a:rPr lang="en-CA" sz="600">
                          <a:latin typeface="Calibri"/>
                          <a:ea typeface="Calibri"/>
                          <a:cs typeface="Times New Roman"/>
                        </a:rPr>
                        <a:t> You showed full confidence in all your decisions during the game.</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898">
                <a:tc gridSpan="2">
                  <a:txBody>
                    <a:bodyPr/>
                    <a:lstStyle/>
                    <a:p>
                      <a:pPr algn="r">
                        <a:spcAft>
                          <a:spcPts val="0"/>
                        </a:spcAft>
                      </a:pPr>
                      <a:endParaRPr lang="en-CA" sz="800">
                        <a:latin typeface="Calibri"/>
                        <a:ea typeface="Calibri"/>
                        <a:cs typeface="Times New Roman"/>
                      </a:endParaRPr>
                    </a:p>
                    <a:p>
                      <a:pPr algn="ctr">
                        <a:spcAft>
                          <a:spcPts val="0"/>
                        </a:spcAft>
                      </a:pPr>
                      <a:r>
                        <a:rPr lang="en-CA" sz="800" b="1">
                          <a:latin typeface="Calibri"/>
                          <a:ea typeface="Calibri"/>
                          <a:cs typeface="Times New Roman"/>
                        </a:rPr>
                        <a:t>RECOMMENDATION</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spcAft>
                          <a:spcPts val="0"/>
                        </a:spcAft>
                      </a:pPr>
                      <a:r>
                        <a:rPr lang="en-CA" sz="800">
                          <a:latin typeface="Calibri"/>
                          <a:ea typeface="Calibri"/>
                          <a:cs typeface="Times New Roman"/>
                        </a:rPr>
                        <a:t>--</a:t>
                      </a:r>
                      <a:r>
                        <a:rPr lang="en-CA" sz="600">
                          <a:latin typeface="Calibri"/>
                          <a:ea typeface="Calibri"/>
                          <a:cs typeface="Times New Roman"/>
                        </a:rPr>
                        <a:t> John, this was your first game, and you performed well. With some improvements mentioned above, you should progress well as an assistant referee.</a:t>
                      </a:r>
                      <a:endParaRPr lang="en-CA" sz="80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dirty="0">
                          <a:latin typeface="Calibri"/>
                          <a:ea typeface="Calibri"/>
                          <a:cs typeface="Times New Roman"/>
                        </a:rPr>
                        <a:t>-- John, an overall good performance: well done! I am recommending you for promotion to Level 1</a:t>
                      </a:r>
                      <a:endParaRPr lang="en-CA" sz="800" dirty="0">
                        <a:latin typeface="Calibri"/>
                        <a:ea typeface="Calibri"/>
                        <a:cs typeface="Times New Roman"/>
                      </a:endParaRPr>
                    </a:p>
                  </a:txBody>
                  <a:tcPr marL="48844" marR="488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Rectangle 1"/>
          <p:cNvSpPr>
            <a:spLocks noChangeArrowheads="1"/>
          </p:cNvSpPr>
          <p:nvPr/>
        </p:nvSpPr>
        <p:spPr bwMode="auto">
          <a:xfrm>
            <a:off x="915108" y="1330459"/>
            <a:ext cx="7761348"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Preamble</a:t>
            </a:r>
            <a:r>
              <a:rPr kumimoji="0" lang="en-CA"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The aim of these Word Pictures is to assist the mentor in the preparation of the report, and examples are provided for "Areas for Development" and "Areas of Strength" tied directly to the Core Competencies for Entry and Basic level referees (Lev 0-3). An official can still receive a recommendation for promotion with an area for development: mentors are to use judgment and common sense when making such recommendation.</a:t>
            </a:r>
            <a:endParaRPr kumimoji="0" lang="en-CA"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C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Mentoring Word Pictures - Ref</a:t>
            </a:r>
            <a:endParaRPr lang="en-CA" sz="3200" dirty="0"/>
          </a:p>
        </p:txBody>
      </p:sp>
      <p:pic>
        <p:nvPicPr>
          <p:cNvPr id="4" name="Picture 3"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graphicFrame>
        <p:nvGraphicFramePr>
          <p:cNvPr id="5" name="Table 4"/>
          <p:cNvGraphicFramePr>
            <a:graphicFrameLocks noGrp="1"/>
          </p:cNvGraphicFramePr>
          <p:nvPr/>
        </p:nvGraphicFramePr>
        <p:xfrm>
          <a:off x="1524000" y="1462227"/>
          <a:ext cx="6720408" cy="4559061"/>
        </p:xfrm>
        <a:graphic>
          <a:graphicData uri="http://schemas.openxmlformats.org/drawingml/2006/table">
            <a:tbl>
              <a:tblPr/>
              <a:tblGrid>
                <a:gridCol w="1539032"/>
                <a:gridCol w="1571626"/>
                <a:gridCol w="1804875"/>
                <a:gridCol w="1804875"/>
              </a:tblGrid>
              <a:tr h="141351">
                <a:tc>
                  <a:txBody>
                    <a:bodyPr/>
                    <a:lstStyle/>
                    <a:p>
                      <a:pPr algn="ctr">
                        <a:spcAft>
                          <a:spcPts val="0"/>
                        </a:spcAft>
                      </a:pPr>
                      <a:r>
                        <a:rPr lang="en-CA" sz="800" b="1">
                          <a:latin typeface="Calibri"/>
                          <a:ea typeface="Calibri"/>
                          <a:cs typeface="Times New Roman"/>
                        </a:rPr>
                        <a:t>L</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Core Competencies</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Areas for Development</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Areas of Strength</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3270">
                <a:tc rowSpan="6">
                  <a:txBody>
                    <a:bodyPr/>
                    <a:lstStyle/>
                    <a:p>
                      <a:pPr algn="ctr">
                        <a:spcAft>
                          <a:spcPts val="0"/>
                        </a:spcAft>
                      </a:pPr>
                      <a:endParaRPr lang="en-CA" sz="800" dirty="0">
                        <a:latin typeface="Calibri"/>
                        <a:ea typeface="Calibri"/>
                        <a:cs typeface="Times New Roman"/>
                      </a:endParaRPr>
                    </a:p>
                    <a:p>
                      <a:pPr algn="ctr">
                        <a:spcAft>
                          <a:spcPts val="0"/>
                        </a:spcAft>
                      </a:pPr>
                      <a:r>
                        <a:rPr lang="en-CA" sz="800" dirty="0">
                          <a:latin typeface="Calibri"/>
                          <a:ea typeface="Calibri"/>
                          <a:cs typeface="Times New Roman"/>
                        </a:rPr>
                        <a:t/>
                      </a:r>
                      <a:br>
                        <a:rPr lang="en-CA" sz="800" dirty="0">
                          <a:latin typeface="Calibri"/>
                          <a:ea typeface="Calibri"/>
                          <a:cs typeface="Times New Roman"/>
                        </a:rPr>
                      </a:br>
                      <a:endParaRPr lang="en-CA" sz="800" dirty="0" smtClean="0">
                        <a:latin typeface="Calibri"/>
                        <a:ea typeface="Calibri"/>
                        <a:cs typeface="Times New Roman"/>
                      </a:endParaRPr>
                    </a:p>
                    <a:p>
                      <a:pPr algn="ctr">
                        <a:spcAft>
                          <a:spcPts val="0"/>
                        </a:spcAft>
                      </a:pPr>
                      <a:endParaRPr lang="en-CA" sz="800" b="1" dirty="0" smtClean="0">
                        <a:latin typeface="Calibri"/>
                        <a:ea typeface="Calibri"/>
                        <a:cs typeface="Times New Roman"/>
                      </a:endParaRPr>
                    </a:p>
                    <a:p>
                      <a:pPr algn="ctr">
                        <a:spcAft>
                          <a:spcPts val="0"/>
                        </a:spcAft>
                      </a:pPr>
                      <a:endParaRPr lang="en-CA" sz="800" b="1" dirty="0" smtClean="0">
                        <a:latin typeface="Calibri"/>
                        <a:ea typeface="Calibri"/>
                        <a:cs typeface="Times New Roman"/>
                      </a:endParaRPr>
                    </a:p>
                    <a:p>
                      <a:pPr algn="ctr">
                        <a:spcAft>
                          <a:spcPts val="0"/>
                        </a:spcAft>
                      </a:pPr>
                      <a:endParaRPr lang="en-CA" sz="800" b="1" dirty="0" smtClean="0">
                        <a:latin typeface="Calibri"/>
                        <a:ea typeface="Calibri"/>
                        <a:cs typeface="Times New Roman"/>
                      </a:endParaRPr>
                    </a:p>
                    <a:p>
                      <a:pPr algn="ctr">
                        <a:spcAft>
                          <a:spcPts val="0"/>
                        </a:spcAft>
                      </a:pPr>
                      <a:endParaRPr lang="en-CA" sz="800" b="1" dirty="0" smtClean="0">
                        <a:latin typeface="Calibri"/>
                        <a:ea typeface="Calibri"/>
                        <a:cs typeface="Times New Roman"/>
                      </a:endParaRPr>
                    </a:p>
                    <a:p>
                      <a:pPr algn="ctr">
                        <a:spcAft>
                          <a:spcPts val="0"/>
                        </a:spcAft>
                      </a:pPr>
                      <a:endParaRPr lang="en-CA" sz="800" b="1" dirty="0" smtClean="0">
                        <a:latin typeface="Calibri"/>
                        <a:ea typeface="Calibri"/>
                        <a:cs typeface="Times New Roman"/>
                      </a:endParaRPr>
                    </a:p>
                    <a:p>
                      <a:pPr algn="ctr">
                        <a:spcAft>
                          <a:spcPts val="0"/>
                        </a:spcAft>
                      </a:pPr>
                      <a:endParaRPr lang="en-CA" sz="800" b="1" dirty="0" smtClean="0">
                        <a:latin typeface="Calibri"/>
                        <a:ea typeface="Calibri"/>
                        <a:cs typeface="Times New Roman"/>
                      </a:endParaRPr>
                    </a:p>
                    <a:p>
                      <a:pPr algn="ctr">
                        <a:spcAft>
                          <a:spcPts val="0"/>
                        </a:spcAft>
                      </a:pPr>
                      <a:endParaRPr lang="en-CA" sz="800" b="1" dirty="0" smtClean="0">
                        <a:latin typeface="Calibri"/>
                        <a:ea typeface="Calibri"/>
                        <a:cs typeface="Times New Roman"/>
                      </a:endParaRPr>
                    </a:p>
                    <a:p>
                      <a:pPr algn="ctr">
                        <a:spcAft>
                          <a:spcPts val="0"/>
                        </a:spcAft>
                      </a:pPr>
                      <a:r>
                        <a:rPr lang="en-CA" sz="800" b="1" dirty="0" smtClean="0">
                          <a:latin typeface="Calibri"/>
                          <a:ea typeface="Calibri"/>
                          <a:cs typeface="Times New Roman"/>
                        </a:rPr>
                        <a:t>Ref</a:t>
                      </a:r>
                      <a:endParaRPr lang="en-CA" sz="800" dirty="0">
                        <a:latin typeface="Calibri"/>
                        <a:ea typeface="Calibri"/>
                        <a:cs typeface="Times New Roman"/>
                      </a:endParaRPr>
                    </a:p>
                    <a:p>
                      <a:pPr algn="ctr">
                        <a:spcAft>
                          <a:spcPts val="0"/>
                        </a:spcAft>
                      </a:pPr>
                      <a:r>
                        <a:rPr lang="en-CA" sz="800" b="1" dirty="0">
                          <a:latin typeface="Calibri"/>
                          <a:ea typeface="Calibri"/>
                          <a:cs typeface="Times New Roman"/>
                        </a:rPr>
                        <a:t>L</a:t>
                      </a:r>
                      <a:endParaRPr lang="en-CA" sz="800" dirty="0">
                        <a:latin typeface="Calibri"/>
                        <a:ea typeface="Calibri"/>
                        <a:cs typeface="Times New Roman"/>
                      </a:endParaRPr>
                    </a:p>
                    <a:p>
                      <a:pPr algn="ctr">
                        <a:spcAft>
                          <a:spcPts val="0"/>
                        </a:spcAft>
                      </a:pPr>
                      <a:r>
                        <a:rPr lang="en-CA" sz="800" b="1" dirty="0">
                          <a:latin typeface="Calibri"/>
                          <a:ea typeface="Calibri"/>
                          <a:cs typeface="Times New Roman"/>
                        </a:rPr>
                        <a:t>E</a:t>
                      </a:r>
                      <a:endParaRPr lang="en-CA" sz="800" dirty="0">
                        <a:latin typeface="Calibri"/>
                        <a:ea typeface="Calibri"/>
                        <a:cs typeface="Times New Roman"/>
                      </a:endParaRPr>
                    </a:p>
                    <a:p>
                      <a:pPr algn="ctr">
                        <a:spcAft>
                          <a:spcPts val="0"/>
                        </a:spcAft>
                      </a:pPr>
                      <a:r>
                        <a:rPr lang="en-CA" sz="800" b="1" dirty="0">
                          <a:latin typeface="Calibri"/>
                          <a:ea typeface="Calibri"/>
                          <a:cs typeface="Times New Roman"/>
                        </a:rPr>
                        <a:t>V</a:t>
                      </a:r>
                      <a:endParaRPr lang="en-CA" sz="800" dirty="0">
                        <a:latin typeface="Calibri"/>
                        <a:ea typeface="Calibri"/>
                        <a:cs typeface="Times New Roman"/>
                      </a:endParaRPr>
                    </a:p>
                    <a:p>
                      <a:pPr algn="ctr">
                        <a:spcAft>
                          <a:spcPts val="0"/>
                        </a:spcAft>
                      </a:pPr>
                      <a:r>
                        <a:rPr lang="en-CA" sz="800" b="1" dirty="0">
                          <a:latin typeface="Calibri"/>
                          <a:ea typeface="Calibri"/>
                          <a:cs typeface="Times New Roman"/>
                        </a:rPr>
                        <a:t>E</a:t>
                      </a:r>
                      <a:endParaRPr lang="en-CA" sz="800" dirty="0">
                        <a:latin typeface="Calibri"/>
                        <a:ea typeface="Calibri"/>
                        <a:cs typeface="Times New Roman"/>
                      </a:endParaRPr>
                    </a:p>
                    <a:p>
                      <a:pPr algn="ctr">
                        <a:spcAft>
                          <a:spcPts val="0"/>
                        </a:spcAft>
                      </a:pPr>
                      <a:r>
                        <a:rPr lang="en-CA" sz="800" b="1" dirty="0">
                          <a:latin typeface="Calibri"/>
                          <a:ea typeface="Calibri"/>
                          <a:cs typeface="Times New Roman"/>
                        </a:rPr>
                        <a:t>L</a:t>
                      </a:r>
                      <a:endParaRPr lang="en-CA" sz="800" dirty="0">
                        <a:latin typeface="Calibri"/>
                        <a:ea typeface="Calibri"/>
                        <a:cs typeface="Times New Roman"/>
                      </a:endParaRPr>
                    </a:p>
                    <a:p>
                      <a:pPr algn="ctr">
                        <a:spcAft>
                          <a:spcPts val="0"/>
                        </a:spcAft>
                      </a:pPr>
                      <a:r>
                        <a:rPr lang="en-CA" sz="800" b="1" dirty="0">
                          <a:latin typeface="Calibri"/>
                          <a:ea typeface="Calibri"/>
                          <a:cs typeface="Times New Roman"/>
                        </a:rPr>
                        <a:t>1</a:t>
                      </a:r>
                      <a:endParaRPr lang="en-CA" sz="800" dirty="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700" b="1">
                          <a:latin typeface="Calibri"/>
                          <a:ea typeface="Calibri"/>
                          <a:cs typeface="Times New Roman"/>
                        </a:rPr>
                        <a:t>1. TIMING &amp; UNIFORM</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time arrived before KO, suitability of uniform. Check field of play.</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--Do not forget to be at the field at least 15 mins before KO.</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 arrived in plenty of time for the game and your uniform was correct.</a:t>
                      </a:r>
                      <a:endParaRPr lang="en-CA" sz="800">
                        <a:latin typeface="Calibri"/>
                        <a:ea typeface="Calibri"/>
                        <a:cs typeface="Times New Roman"/>
                      </a:endParaRPr>
                    </a:p>
                    <a:p>
                      <a:pPr>
                        <a:spcAft>
                          <a:spcPts val="0"/>
                        </a:spcAft>
                      </a:pPr>
                      <a:r>
                        <a:rPr lang="en-CA" sz="600">
                          <a:latin typeface="Calibri"/>
                          <a:ea typeface="Calibri"/>
                          <a:cs typeface="Times New Roman"/>
                        </a:rPr>
                        <a:t>--</a:t>
                      </a:r>
                      <a:r>
                        <a:rPr lang="en-CA" sz="800">
                          <a:latin typeface="Calibri"/>
                          <a:ea typeface="Calibri"/>
                          <a:cs typeface="Times New Roman"/>
                        </a:rPr>
                        <a:t> </a:t>
                      </a:r>
                      <a:r>
                        <a:rPr lang="en-CA" sz="600">
                          <a:latin typeface="Calibri"/>
                          <a:ea typeface="Calibri"/>
                          <a:cs typeface="Times New Roman"/>
                        </a:rPr>
                        <a:t>You arrived to the game well prepared.</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904">
                <a:tc vMerge="1">
                  <a:txBody>
                    <a:bodyPr/>
                    <a:lstStyle/>
                    <a:p>
                      <a:endParaRPr lang="en-CA"/>
                    </a:p>
                  </a:txBody>
                  <a:tcPr/>
                </a:tc>
                <a:tc>
                  <a:txBody>
                    <a:bodyPr/>
                    <a:lstStyle/>
                    <a:p>
                      <a:pPr>
                        <a:spcAft>
                          <a:spcPts val="0"/>
                        </a:spcAft>
                      </a:pPr>
                      <a:r>
                        <a:rPr lang="en-CA" sz="700" b="1">
                          <a:latin typeface="Calibri"/>
                          <a:ea typeface="Calibri"/>
                          <a:cs typeface="Times New Roman"/>
                        </a:rPr>
                        <a:t>2. PRE-GAME INSTRUCTIONS</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instructions on substitutions, ball in/out of play, throw-in &amp; offside are covered.</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--Give your pre-game instructions to your assistants before you step on the field, and before the kick-off.</a:t>
                      </a:r>
                      <a:endParaRPr lang="en-CA" sz="800">
                        <a:latin typeface="Calibri"/>
                        <a:ea typeface="Calibri"/>
                        <a:cs typeface="Times New Roman"/>
                      </a:endParaRPr>
                    </a:p>
                    <a:p>
                      <a:pPr>
                        <a:spcAft>
                          <a:spcPts val="0"/>
                        </a:spcAft>
                      </a:pPr>
                      <a:r>
                        <a:rPr lang="en-CA" sz="600">
                          <a:latin typeface="Calibri"/>
                          <a:ea typeface="Calibri"/>
                          <a:cs typeface="Times New Roman"/>
                        </a:rPr>
                        <a:t>-- Do not forget to instruct your assistants on how and when substitutions will take place.</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 gave good pre-game instructions to your assistants.</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7847">
                <a:tc vMerge="1">
                  <a:txBody>
                    <a:bodyPr/>
                    <a:lstStyle/>
                    <a:p>
                      <a:endParaRPr lang="en-CA"/>
                    </a:p>
                  </a:txBody>
                  <a:tcPr/>
                </a:tc>
                <a:tc>
                  <a:txBody>
                    <a:bodyPr/>
                    <a:lstStyle/>
                    <a:p>
                      <a:pPr>
                        <a:spcAft>
                          <a:spcPts val="0"/>
                        </a:spcAft>
                      </a:pPr>
                      <a:r>
                        <a:rPr lang="en-CA" sz="700" b="1">
                          <a:latin typeface="Calibri"/>
                          <a:ea typeface="Calibri"/>
                          <a:cs typeface="Times New Roman"/>
                        </a:rPr>
                        <a:t>3. LAWS OF THE GAME</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laws of the games applied correctly, restart game correctly, deals with offside offence appropriately, keeps time accurately.</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At Min 22, players from Red team substituted during active play. Although your AR1 could have prevented the subs, you should also have informed the Red Team coach, at the next stoppage of play, that the subs must take place at a stoppage of play, and with your approval.</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 know the Laws of the Game - at Min 17 you recognized that the ball did not leave the PA after the GK.</a:t>
                      </a:r>
                      <a:endParaRPr lang="en-CA" sz="800">
                        <a:latin typeface="Calibri"/>
                        <a:ea typeface="Calibri"/>
                        <a:cs typeface="Times New Roman"/>
                      </a:endParaRPr>
                    </a:p>
                    <a:p>
                      <a:pPr>
                        <a:spcAft>
                          <a:spcPts val="0"/>
                        </a:spcAft>
                      </a:pPr>
                      <a:r>
                        <a:rPr lang="en-CA" sz="600">
                          <a:latin typeface="Calibri"/>
                          <a:ea typeface="Calibri"/>
                          <a:cs typeface="Times New Roman"/>
                        </a:rPr>
                        <a:t>--You know the laws of the game: at Min 3, you correctly identified a technical foul when the Bedford goalkeeper touched the ball with her hand after being deliberately kicked to her by a team-mate.</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885">
                <a:tc vMerge="1">
                  <a:txBody>
                    <a:bodyPr/>
                    <a:lstStyle/>
                    <a:p>
                      <a:endParaRPr lang="en-CA"/>
                    </a:p>
                  </a:txBody>
                  <a:tcPr/>
                </a:tc>
                <a:tc>
                  <a:txBody>
                    <a:bodyPr/>
                    <a:lstStyle/>
                    <a:p>
                      <a:pPr>
                        <a:spcAft>
                          <a:spcPts val="0"/>
                        </a:spcAft>
                      </a:pPr>
                      <a:r>
                        <a:rPr lang="en-CA" sz="700" b="1">
                          <a:latin typeface="Calibri"/>
                          <a:ea typeface="Calibri"/>
                          <a:cs typeface="Times New Roman"/>
                        </a:rPr>
                        <a:t>4. HAND SIGNALS</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signals for TI/GK/CK/PK/DFK/IFK are done correctly.</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When indicating a goal kick , use your arm that is furthest away from your lead AR.</a:t>
                      </a:r>
                      <a:endParaRPr lang="en-CA" sz="800">
                        <a:latin typeface="Calibri"/>
                        <a:ea typeface="Calibri"/>
                        <a:cs typeface="Times New Roman"/>
                      </a:endParaRPr>
                    </a:p>
                    <a:p>
                      <a:pPr>
                        <a:spcAft>
                          <a:spcPts val="0"/>
                        </a:spcAft>
                      </a:pPr>
                      <a:r>
                        <a:rPr lang="en-CA" sz="600">
                          <a:latin typeface="Calibri"/>
                          <a:ea typeface="Calibri"/>
                          <a:cs typeface="Times New Roman"/>
                        </a:rPr>
                        <a:t>-- Do not forget to raise your arm above your head when indicating an IFK, and maintain the signal until the kick is taken and the ball touches another player or goes out of play.</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Throughout the game, your hand signals were well executed.</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4919">
                <a:tc vMerge="1">
                  <a:txBody>
                    <a:bodyPr/>
                    <a:lstStyle/>
                    <a:p>
                      <a:endParaRPr lang="en-CA"/>
                    </a:p>
                  </a:txBody>
                  <a:tcPr/>
                </a:tc>
                <a:tc>
                  <a:txBody>
                    <a:bodyPr/>
                    <a:lstStyle/>
                    <a:p>
                      <a:pPr>
                        <a:spcAft>
                          <a:spcPts val="0"/>
                        </a:spcAft>
                      </a:pPr>
                      <a:r>
                        <a:rPr lang="en-CA" sz="700" b="1">
                          <a:latin typeface="Calibri"/>
                          <a:ea typeface="Calibri"/>
                          <a:cs typeface="Times New Roman"/>
                        </a:rPr>
                        <a:t>5. POSITIONING</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use  a wide diagonal system, keep play between him/herself and lead AR, assume correct position from stoppage of play KO/TI/GK/CK/PK/FK.</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Generally, your positioning while ball in play was good, but I would like you to widen your diagonal system of running from defending to attacking side of the field. Similarly, you should widen your positioning from CK re-start; this will allow you to have a better angle of view to active play, while keeping your lead assistant referee within your field of vision.</a:t>
                      </a:r>
                      <a:endParaRPr lang="en-CA" sz="800">
                        <a:latin typeface="Calibri"/>
                        <a:ea typeface="Calibri"/>
                        <a:cs typeface="Times New Roman"/>
                      </a:endParaRPr>
                    </a:p>
                    <a:p>
                      <a:pPr>
                        <a:lnSpc>
                          <a:spcPct val="107000"/>
                        </a:lnSpc>
                        <a:spcAft>
                          <a:spcPts val="0"/>
                        </a:spcAft>
                      </a:pPr>
                      <a:r>
                        <a:rPr lang="en-CA" sz="600">
                          <a:latin typeface="Calibri"/>
                          <a:ea typeface="Calibri"/>
                          <a:cs typeface="Times New Roman"/>
                        </a:rPr>
                        <a:t>--- When the goalkeeper takes possession of the ball, or when there is a goal kick, reposition yourself quickly to the left of the centre circle (LOTG book p.77), and then adjust your position to make sure you are near the drop zone.</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600">
                          <a:latin typeface="Calibri"/>
                          <a:ea typeface="Calibri"/>
                          <a:cs typeface="Times New Roman"/>
                        </a:rPr>
                        <a:t>-- you made sure you stayed close to active play during counter-attacks, and you penetrated the penalty area when play developed near the goal area. </a:t>
                      </a:r>
                      <a:endParaRPr lang="en-CA" sz="800">
                        <a:latin typeface="Calibri"/>
                        <a:ea typeface="Calibri"/>
                        <a:cs typeface="Times New Roman"/>
                      </a:endParaRPr>
                    </a:p>
                    <a:p>
                      <a:pPr>
                        <a:spcAft>
                          <a:spcPts val="0"/>
                        </a:spcAft>
                      </a:pPr>
                      <a:r>
                        <a:rPr lang="en-CA" sz="600">
                          <a:solidFill>
                            <a:srgbClr val="000000"/>
                          </a:solidFill>
                          <a:latin typeface="Tahoma"/>
                          <a:ea typeface="Calibri"/>
                        </a:rPr>
                        <a:t>-- </a:t>
                      </a:r>
                      <a:r>
                        <a:rPr lang="en-CA" sz="600">
                          <a:solidFill>
                            <a:srgbClr val="000000"/>
                          </a:solidFill>
                          <a:latin typeface="Calibri"/>
                          <a:ea typeface="Calibri"/>
                        </a:rPr>
                        <a:t>You moved very well during the match. You appropriately used a variety of movement techniques to give yourself the best possible angle. You were also close enough to play when needed and you did a good job of reading and anticipating the next phase of play.</a:t>
                      </a:r>
                      <a:endParaRPr lang="en-CA" sz="900">
                        <a:solidFill>
                          <a:srgbClr val="000000"/>
                        </a:solidFill>
                        <a:latin typeface="Tahoma"/>
                        <a:ea typeface="Calibri"/>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885">
                <a:tc vMerge="1">
                  <a:txBody>
                    <a:bodyPr/>
                    <a:lstStyle/>
                    <a:p>
                      <a:endParaRPr lang="en-CA"/>
                    </a:p>
                  </a:txBody>
                  <a:tcPr/>
                </a:tc>
                <a:tc>
                  <a:txBody>
                    <a:bodyPr/>
                    <a:lstStyle/>
                    <a:p>
                      <a:pPr>
                        <a:spcAft>
                          <a:spcPts val="0"/>
                        </a:spcAft>
                      </a:pPr>
                      <a:r>
                        <a:rPr lang="en-CA" sz="700" b="1">
                          <a:latin typeface="Calibri"/>
                          <a:ea typeface="Calibri"/>
                          <a:cs typeface="Times New Roman"/>
                        </a:rPr>
                        <a:t>6. FITNESS &amp; ALERTNESS</a:t>
                      </a:r>
                      <a:endParaRPr lang="en-CA" sz="800">
                        <a:latin typeface="Calibri"/>
                        <a:ea typeface="Calibri"/>
                        <a:cs typeface="Times New Roman"/>
                      </a:endParaRPr>
                    </a:p>
                    <a:p>
                      <a:pPr>
                        <a:spcAft>
                          <a:spcPts val="0"/>
                        </a:spcAft>
                      </a:pPr>
                      <a:r>
                        <a:rPr lang="en-CA" sz="600" b="1">
                          <a:latin typeface="Calibri"/>
                          <a:ea typeface="Calibri"/>
                          <a:cs typeface="Times New Roman"/>
                        </a:rPr>
                        <a:t>Consider</a:t>
                      </a:r>
                      <a:r>
                        <a:rPr lang="en-CA" sz="600">
                          <a:latin typeface="Calibri"/>
                          <a:ea typeface="Calibri"/>
                          <a:cs typeface="Times New Roman"/>
                        </a:rPr>
                        <a:t>: keeps up with play, sprint when necessary to be in correct position to make right decisions, maintain concentration on the game.</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Throughout the first half you were always too far from active play. In the second half, you showed a better work rate, but you should maintain  a high stamina throughout the game.</a:t>
                      </a:r>
                      <a:endParaRPr lang="en-CA" sz="800">
                        <a:latin typeface="Calibri"/>
                        <a:ea typeface="Calibri"/>
                        <a:cs typeface="Times New Roman"/>
                      </a:endParaRPr>
                    </a:p>
                    <a:p>
                      <a:pPr>
                        <a:spcAft>
                          <a:spcPts val="0"/>
                        </a:spcAft>
                      </a:pPr>
                      <a:r>
                        <a:rPr lang="en-CA" sz="600">
                          <a:latin typeface="Calibri"/>
                          <a:ea typeface="Calibri"/>
                          <a:cs typeface="Times New Roman"/>
                        </a:rPr>
                        <a:t>-- You need to sprint more to keep up with active play.</a:t>
                      </a:r>
                      <a:endParaRPr lang="en-CA" sz="80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dirty="0">
                          <a:latin typeface="Calibri"/>
                          <a:ea typeface="Calibri"/>
                          <a:cs typeface="Times New Roman"/>
                        </a:rPr>
                        <a:t>-- Throughout the game, you displayed great alertness to play, and good fitness: you made sure you stayed close to active play during counter-attacks.</a:t>
                      </a:r>
                      <a:endParaRPr lang="en-CA" sz="800" dirty="0">
                        <a:latin typeface="Calibri"/>
                        <a:ea typeface="Calibri"/>
                        <a:cs typeface="Times New Roman"/>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Aim of Mentoring Program</a:t>
            </a:r>
            <a:endParaRPr lang="en-CA" dirty="0"/>
          </a:p>
        </p:txBody>
      </p:sp>
      <p:sp>
        <p:nvSpPr>
          <p:cNvPr id="3" name="Content Placeholder 2"/>
          <p:cNvSpPr>
            <a:spLocks noGrp="1"/>
          </p:cNvSpPr>
          <p:nvPr>
            <p:ph idx="1"/>
          </p:nvPr>
        </p:nvSpPr>
        <p:spPr>
          <a:xfrm>
            <a:off x="395536" y="1556792"/>
            <a:ext cx="8229600" cy="4525963"/>
          </a:xfrm>
        </p:spPr>
        <p:txBody>
          <a:bodyPr>
            <a:normAutofit lnSpcReduction="10000"/>
          </a:bodyPr>
          <a:lstStyle/>
          <a:p>
            <a:r>
              <a:rPr lang="en-CA" dirty="0" smtClean="0"/>
              <a:t>Important Element in the Development of Soccer Referees in Nova Scotia</a:t>
            </a:r>
          </a:p>
          <a:p>
            <a:r>
              <a:rPr lang="en-CA" dirty="0" smtClean="0"/>
              <a:t>Helps develop the new Referee in becoming a better official</a:t>
            </a:r>
          </a:p>
          <a:p>
            <a:r>
              <a:rPr lang="en-CA" dirty="0" smtClean="0"/>
              <a:t>Provides a pathway for Mentors to become Assessors</a:t>
            </a:r>
          </a:p>
          <a:p>
            <a:r>
              <a:rPr lang="en-CA" dirty="0" smtClean="0"/>
              <a:t>Provides a mean to identify Referees who demonstrated the abilities for accelerated promotion</a:t>
            </a:r>
          </a:p>
        </p:txBody>
      </p:sp>
      <p:pic>
        <p:nvPicPr>
          <p:cNvPr id="5" name="Picture 4" descr="_Logo-Soccer-Canada-CMYK"/>
          <p:cNvPicPr/>
          <p:nvPr/>
        </p:nvPicPr>
        <p:blipFill>
          <a:blip r:embed="rId3"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Mentoring Word Pictures - Ref</a:t>
            </a:r>
            <a:endParaRPr lang="en-CA" sz="3200" dirty="0"/>
          </a:p>
        </p:txBody>
      </p:sp>
      <p:pic>
        <p:nvPicPr>
          <p:cNvPr id="4" name="Picture 3"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graphicFrame>
        <p:nvGraphicFramePr>
          <p:cNvPr id="5" name="Table 4"/>
          <p:cNvGraphicFramePr>
            <a:graphicFrameLocks noGrp="1"/>
          </p:cNvGraphicFramePr>
          <p:nvPr/>
        </p:nvGraphicFramePr>
        <p:xfrm>
          <a:off x="971600" y="1617896"/>
          <a:ext cx="7296472" cy="4835440"/>
        </p:xfrm>
        <a:graphic>
          <a:graphicData uri="http://schemas.openxmlformats.org/drawingml/2006/table">
            <a:tbl>
              <a:tblPr/>
              <a:tblGrid>
                <a:gridCol w="1679099"/>
                <a:gridCol w="1679099"/>
                <a:gridCol w="1969137"/>
                <a:gridCol w="1969137"/>
              </a:tblGrid>
              <a:tr h="163599">
                <a:tc>
                  <a:txBody>
                    <a:bodyPr/>
                    <a:lstStyle/>
                    <a:p>
                      <a:pPr algn="ctr">
                        <a:spcAft>
                          <a:spcPts val="0"/>
                        </a:spcAft>
                      </a:pPr>
                      <a:r>
                        <a:rPr lang="en-CA" sz="800" b="1">
                          <a:latin typeface="Calibri"/>
                          <a:ea typeface="Calibri"/>
                          <a:cs typeface="Times New Roman"/>
                        </a:rPr>
                        <a:t>L</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Core Competencies</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Areas for Development</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CA" sz="800" b="1">
                          <a:latin typeface="Calibri"/>
                          <a:ea typeface="Calibri"/>
                          <a:cs typeface="Times New Roman"/>
                        </a:rPr>
                        <a:t>Areas of Strength</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13">
                <a:tc rowSpan="6">
                  <a:txBody>
                    <a:bodyPr/>
                    <a:lstStyle/>
                    <a:p>
                      <a:pPr algn="ctr">
                        <a:spcAft>
                          <a:spcPts val="0"/>
                        </a:spcAft>
                      </a:pPr>
                      <a:r>
                        <a:rPr lang="en-CA" sz="800" dirty="0">
                          <a:latin typeface="Calibri"/>
                          <a:ea typeface="Calibri"/>
                          <a:cs typeface="Times New Roman"/>
                        </a:rPr>
                        <a:t/>
                      </a:r>
                      <a:br>
                        <a:rPr lang="en-CA" sz="800" dirty="0">
                          <a:latin typeface="Calibri"/>
                          <a:ea typeface="Calibri"/>
                          <a:cs typeface="Times New Roman"/>
                        </a:rPr>
                      </a:br>
                      <a:endParaRPr lang="en-CA" sz="800" dirty="0">
                        <a:latin typeface="Calibri"/>
                        <a:ea typeface="Calibri"/>
                        <a:cs typeface="Times New Roman"/>
                      </a:endParaRPr>
                    </a:p>
                    <a:p>
                      <a:pPr algn="ctr">
                        <a:spcAft>
                          <a:spcPts val="0"/>
                        </a:spcAft>
                      </a:pPr>
                      <a:endParaRPr lang="en-CA" sz="1100" b="1" dirty="0" smtClean="0">
                        <a:latin typeface="Calibri"/>
                        <a:ea typeface="Calibri"/>
                        <a:cs typeface="Times New Roman"/>
                      </a:endParaRPr>
                    </a:p>
                    <a:p>
                      <a:pPr algn="ctr">
                        <a:spcAft>
                          <a:spcPts val="0"/>
                        </a:spcAft>
                      </a:pPr>
                      <a:endParaRPr lang="en-CA" sz="1100" b="1" dirty="0" smtClean="0">
                        <a:latin typeface="Calibri"/>
                        <a:ea typeface="Calibri"/>
                        <a:cs typeface="Times New Roman"/>
                      </a:endParaRPr>
                    </a:p>
                    <a:p>
                      <a:pPr algn="ctr">
                        <a:spcAft>
                          <a:spcPts val="0"/>
                        </a:spcAft>
                      </a:pPr>
                      <a:endParaRPr lang="en-CA" sz="1100" b="1" dirty="0" smtClean="0">
                        <a:latin typeface="Calibri"/>
                        <a:ea typeface="Calibri"/>
                        <a:cs typeface="Times New Roman"/>
                      </a:endParaRPr>
                    </a:p>
                    <a:p>
                      <a:pPr algn="ctr">
                        <a:spcAft>
                          <a:spcPts val="0"/>
                        </a:spcAft>
                      </a:pPr>
                      <a:endParaRPr lang="en-CA" sz="1100" b="1" dirty="0" smtClean="0">
                        <a:latin typeface="Calibri"/>
                        <a:ea typeface="Calibri"/>
                        <a:cs typeface="Times New Roman"/>
                      </a:endParaRPr>
                    </a:p>
                    <a:p>
                      <a:pPr algn="ctr">
                        <a:spcAft>
                          <a:spcPts val="0"/>
                        </a:spcAft>
                      </a:pPr>
                      <a:r>
                        <a:rPr lang="en-CA" sz="1100" b="1" dirty="0" smtClean="0">
                          <a:latin typeface="Calibri"/>
                          <a:ea typeface="Calibri"/>
                          <a:cs typeface="Times New Roman"/>
                        </a:rPr>
                        <a:t>Ref</a:t>
                      </a:r>
                      <a:endParaRPr lang="en-CA" sz="1100" dirty="0">
                        <a:latin typeface="Calibri"/>
                        <a:ea typeface="Calibri"/>
                        <a:cs typeface="Times New Roman"/>
                      </a:endParaRPr>
                    </a:p>
                    <a:p>
                      <a:pPr algn="ctr">
                        <a:spcAft>
                          <a:spcPts val="0"/>
                        </a:spcAft>
                      </a:pPr>
                      <a:r>
                        <a:rPr lang="en-CA" sz="1100" b="1" dirty="0">
                          <a:latin typeface="Calibri"/>
                          <a:ea typeface="Calibri"/>
                          <a:cs typeface="Times New Roman"/>
                        </a:rPr>
                        <a:t>L</a:t>
                      </a:r>
                      <a:endParaRPr lang="en-CA" sz="1100" dirty="0">
                        <a:latin typeface="Calibri"/>
                        <a:ea typeface="Calibri"/>
                        <a:cs typeface="Times New Roman"/>
                      </a:endParaRPr>
                    </a:p>
                    <a:p>
                      <a:pPr algn="ctr">
                        <a:spcAft>
                          <a:spcPts val="0"/>
                        </a:spcAft>
                      </a:pPr>
                      <a:r>
                        <a:rPr lang="en-CA" sz="1100" b="1" dirty="0">
                          <a:latin typeface="Calibri"/>
                          <a:ea typeface="Calibri"/>
                          <a:cs typeface="Times New Roman"/>
                        </a:rPr>
                        <a:t>E</a:t>
                      </a:r>
                      <a:endParaRPr lang="en-CA" sz="1100" dirty="0">
                        <a:latin typeface="Calibri"/>
                        <a:ea typeface="Calibri"/>
                        <a:cs typeface="Times New Roman"/>
                      </a:endParaRPr>
                    </a:p>
                    <a:p>
                      <a:pPr algn="ctr">
                        <a:spcAft>
                          <a:spcPts val="0"/>
                        </a:spcAft>
                      </a:pPr>
                      <a:r>
                        <a:rPr lang="en-CA" sz="1100" b="1" dirty="0">
                          <a:latin typeface="Calibri"/>
                          <a:ea typeface="Calibri"/>
                          <a:cs typeface="Times New Roman"/>
                        </a:rPr>
                        <a:t>V</a:t>
                      </a:r>
                      <a:endParaRPr lang="en-CA" sz="1100" dirty="0">
                        <a:latin typeface="Calibri"/>
                        <a:ea typeface="Calibri"/>
                        <a:cs typeface="Times New Roman"/>
                      </a:endParaRPr>
                    </a:p>
                    <a:p>
                      <a:pPr algn="ctr">
                        <a:spcAft>
                          <a:spcPts val="0"/>
                        </a:spcAft>
                      </a:pPr>
                      <a:r>
                        <a:rPr lang="en-CA" sz="1100" b="1" dirty="0">
                          <a:latin typeface="Calibri"/>
                          <a:ea typeface="Calibri"/>
                          <a:cs typeface="Times New Roman"/>
                        </a:rPr>
                        <a:t>E</a:t>
                      </a:r>
                      <a:endParaRPr lang="en-CA" sz="1100" dirty="0">
                        <a:latin typeface="Calibri"/>
                        <a:ea typeface="Calibri"/>
                        <a:cs typeface="Times New Roman"/>
                      </a:endParaRPr>
                    </a:p>
                    <a:p>
                      <a:pPr algn="ctr">
                        <a:spcAft>
                          <a:spcPts val="0"/>
                        </a:spcAft>
                      </a:pPr>
                      <a:r>
                        <a:rPr lang="en-CA" sz="1100" b="1" dirty="0">
                          <a:latin typeface="Calibri"/>
                          <a:ea typeface="Calibri"/>
                          <a:cs typeface="Times New Roman"/>
                        </a:rPr>
                        <a:t>L</a:t>
                      </a:r>
                      <a:endParaRPr lang="en-CA" sz="1100" dirty="0">
                        <a:latin typeface="Calibri"/>
                        <a:ea typeface="Calibri"/>
                        <a:cs typeface="Times New Roman"/>
                      </a:endParaRPr>
                    </a:p>
                    <a:p>
                      <a:pPr algn="ctr">
                        <a:spcAft>
                          <a:spcPts val="0"/>
                        </a:spcAft>
                      </a:pPr>
                      <a:r>
                        <a:rPr lang="en-CA" sz="1100" b="1" dirty="0">
                          <a:latin typeface="Calibri"/>
                          <a:ea typeface="Calibri"/>
                          <a:cs typeface="Times New Roman"/>
                        </a:rPr>
                        <a:t>2</a:t>
                      </a:r>
                      <a:endParaRPr lang="en-CA" sz="1100" dirty="0">
                        <a:latin typeface="Calibri"/>
                        <a:ea typeface="Calibri"/>
                        <a:cs typeface="Times New Roman"/>
                      </a:endParaRPr>
                    </a:p>
                    <a:p>
                      <a:pPr algn="ctr">
                        <a:spcAft>
                          <a:spcPts val="0"/>
                        </a:spcAft>
                      </a:pPr>
                      <a:r>
                        <a:rPr lang="en-CA" sz="1100" b="1" dirty="0" smtClean="0">
                          <a:latin typeface="Calibri"/>
                          <a:ea typeface="Calibri"/>
                          <a:cs typeface="Times New Roman"/>
                        </a:rPr>
                        <a:t>&amp;</a:t>
                      </a:r>
                    </a:p>
                    <a:p>
                      <a:pPr algn="ctr">
                        <a:spcAft>
                          <a:spcPts val="0"/>
                        </a:spcAft>
                      </a:pPr>
                      <a:r>
                        <a:rPr lang="en-CA" sz="1100" b="1" dirty="0" smtClean="0">
                          <a:latin typeface="Calibri"/>
                          <a:ea typeface="Calibri"/>
                          <a:cs typeface="Times New Roman"/>
                        </a:rPr>
                        <a:t>3</a:t>
                      </a:r>
                      <a:endParaRPr lang="en-CA" sz="1100" dirty="0">
                        <a:latin typeface="Calibri"/>
                        <a:ea typeface="Calibri"/>
                        <a:cs typeface="Times New Roman"/>
                      </a:endParaRPr>
                    </a:p>
                    <a:p>
                      <a:pPr algn="ctr">
                        <a:spcAft>
                          <a:spcPts val="0"/>
                        </a:spcAft>
                      </a:pPr>
                      <a:endParaRPr lang="en-CA" sz="800" dirty="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700" b="1">
                          <a:latin typeface="Calibri"/>
                          <a:ea typeface="Calibri"/>
                          <a:cs typeface="Times New Roman"/>
                        </a:rPr>
                        <a:t>7. PRE-GAME INSTRUCTIONS</a:t>
                      </a:r>
                      <a:endParaRPr lang="en-CA" sz="800">
                        <a:latin typeface="Calibri"/>
                        <a:ea typeface="Calibri"/>
                        <a:cs typeface="Times New Roman"/>
                      </a:endParaRPr>
                    </a:p>
                    <a:p>
                      <a:pPr>
                        <a:spcAft>
                          <a:spcPts val="0"/>
                        </a:spcAft>
                      </a:pPr>
                      <a:r>
                        <a:rPr lang="en-CA" sz="600" b="1">
                          <a:latin typeface="Calibri"/>
                          <a:ea typeface="Calibri"/>
                          <a:cs typeface="Times New Roman"/>
                        </a:rPr>
                        <a:t>Consider: </a:t>
                      </a:r>
                      <a:r>
                        <a:rPr lang="en-CA" sz="600">
                          <a:latin typeface="Calibri"/>
                          <a:ea typeface="Calibri"/>
                          <a:cs typeface="Times New Roman"/>
                        </a:rPr>
                        <a:t>In addition to item 2 above, thorough instructions include area of responsibility, discrete signals, etc...</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During your pre-game, inform your ARs their area of responsibility for foul recognition and how you expect them to respond as a team.</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Your pre-game instructions were thorough and did not leave any doubt as to what was expected from your assistants.</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8605">
                <a:tc vMerge="1">
                  <a:txBody>
                    <a:bodyPr/>
                    <a:lstStyle/>
                    <a:p>
                      <a:endParaRPr lang="en-CA"/>
                    </a:p>
                  </a:txBody>
                  <a:tcPr/>
                </a:tc>
                <a:tc>
                  <a:txBody>
                    <a:bodyPr/>
                    <a:lstStyle/>
                    <a:p>
                      <a:pPr>
                        <a:spcAft>
                          <a:spcPts val="0"/>
                        </a:spcAft>
                      </a:pPr>
                      <a:r>
                        <a:rPr lang="en-CA" sz="700" b="1">
                          <a:latin typeface="Calibri"/>
                          <a:ea typeface="Calibri"/>
                          <a:cs typeface="Times New Roman"/>
                        </a:rPr>
                        <a:t>8. VARIATION IN THE WHISTLE</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Whenever there is a quick ball in-and-out of play, you should blow your whistle to stop play. There were a few times that you could have used your whistle that would have avoided some confusion by the players.</a:t>
                      </a:r>
                      <a:endParaRPr lang="en-CA" sz="800">
                        <a:latin typeface="Calibri"/>
                        <a:ea typeface="Calibri"/>
                        <a:cs typeface="Times New Roman"/>
                      </a:endParaRPr>
                    </a:p>
                    <a:p>
                      <a:pPr>
                        <a:spcAft>
                          <a:spcPts val="0"/>
                        </a:spcAft>
                      </a:pPr>
                      <a:r>
                        <a:rPr lang="en-CA" sz="600">
                          <a:latin typeface="Calibri"/>
                          <a:ea typeface="Calibri"/>
                          <a:cs typeface="Times New Roman"/>
                        </a:rPr>
                        <a:t>--Use more variations in your whistle: players must be able to recognize that you're in charge of the match and that some situations warrant more control from your part.</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 used good variations in your whistle.</a:t>
                      </a:r>
                      <a:endParaRPr lang="en-CA" sz="800">
                        <a:latin typeface="Calibri"/>
                        <a:ea typeface="Calibri"/>
                        <a:cs typeface="Times New Roman"/>
                      </a:endParaRPr>
                    </a:p>
                    <a:p>
                      <a:pPr>
                        <a:spcAft>
                          <a:spcPts val="0"/>
                        </a:spcAft>
                      </a:pPr>
                      <a:r>
                        <a:rPr lang="en-CA" sz="600">
                          <a:latin typeface="Calibri"/>
                          <a:ea typeface="Calibri"/>
                          <a:cs typeface="Times New Roman"/>
                        </a:rPr>
                        <a:t>--  Good strong whistle at Min 37 when Red #7 recklessly tackled the white attacker: everybody knew that you were about to issue a caution. Well done!</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689">
                <a:tc vMerge="1">
                  <a:txBody>
                    <a:bodyPr/>
                    <a:lstStyle/>
                    <a:p>
                      <a:endParaRPr lang="en-CA"/>
                    </a:p>
                  </a:txBody>
                  <a:tcPr/>
                </a:tc>
                <a:tc>
                  <a:txBody>
                    <a:bodyPr/>
                    <a:lstStyle/>
                    <a:p>
                      <a:pPr>
                        <a:spcAft>
                          <a:spcPts val="0"/>
                        </a:spcAft>
                      </a:pPr>
                      <a:r>
                        <a:rPr lang="en-CA" sz="700" b="1">
                          <a:latin typeface="Calibri"/>
                          <a:ea typeface="Calibri"/>
                          <a:cs typeface="Times New Roman"/>
                        </a:rPr>
                        <a:t>9. VOICE</a:t>
                      </a:r>
                      <a:endParaRPr lang="en-CA" sz="800">
                        <a:latin typeface="Calibri"/>
                        <a:ea typeface="Calibri"/>
                        <a:cs typeface="Times New Roman"/>
                      </a:endParaRPr>
                    </a:p>
                    <a:p>
                      <a:pPr>
                        <a:spcAft>
                          <a:spcPts val="0"/>
                        </a:spcAft>
                      </a:pPr>
                      <a:r>
                        <a:rPr lang="en-CA" sz="600" b="1">
                          <a:latin typeface="Calibri"/>
                          <a:ea typeface="Calibri"/>
                          <a:cs typeface="Times New Roman"/>
                        </a:rPr>
                        <a:t>Consider: </a:t>
                      </a:r>
                      <a:r>
                        <a:rPr lang="en-CA" sz="600">
                          <a:latin typeface="Calibri"/>
                          <a:ea typeface="Calibri"/>
                          <a:cs typeface="Times New Roman"/>
                        </a:rPr>
                        <a:t> Communicate with players and coaches as appropriate</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When you play an advantage  do not forget to say "Advantage" at the same time as your "two-armed" signal.</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 communicated with players appropriately.</a:t>
                      </a:r>
                      <a:endParaRPr lang="en-CA" sz="800">
                        <a:latin typeface="Calibri"/>
                        <a:ea typeface="Calibri"/>
                        <a:cs typeface="Times New Roman"/>
                      </a:endParaRPr>
                    </a:p>
                    <a:p>
                      <a:pPr>
                        <a:spcAft>
                          <a:spcPts val="0"/>
                        </a:spcAft>
                      </a:pPr>
                      <a:r>
                        <a:rPr lang="en-CA" sz="600">
                          <a:latin typeface="Calibri"/>
                          <a:ea typeface="Calibri"/>
                          <a:cs typeface="Times New Roman"/>
                        </a:rPr>
                        <a:t> -- Good use of your voice when needed.</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3145">
                <a:tc vMerge="1">
                  <a:txBody>
                    <a:bodyPr/>
                    <a:lstStyle/>
                    <a:p>
                      <a:endParaRPr lang="en-CA"/>
                    </a:p>
                  </a:txBody>
                  <a:tcPr/>
                </a:tc>
                <a:tc>
                  <a:txBody>
                    <a:bodyPr/>
                    <a:lstStyle/>
                    <a:p>
                      <a:pPr>
                        <a:spcAft>
                          <a:spcPts val="0"/>
                        </a:spcAft>
                      </a:pPr>
                      <a:r>
                        <a:rPr lang="en-CA" sz="700" b="1">
                          <a:latin typeface="Calibri"/>
                          <a:ea typeface="Calibri"/>
                          <a:cs typeface="Times New Roman"/>
                        </a:rPr>
                        <a:t>10. FOUL RECOGNITION</a:t>
                      </a:r>
                      <a:endParaRPr lang="en-CA" sz="800">
                        <a:latin typeface="Calibri"/>
                        <a:ea typeface="Calibri"/>
                        <a:cs typeface="Times New Roman"/>
                      </a:endParaRPr>
                    </a:p>
                    <a:p>
                      <a:pPr>
                        <a:spcAft>
                          <a:spcPts val="0"/>
                        </a:spcAft>
                      </a:pPr>
                      <a:r>
                        <a:rPr lang="en-CA" sz="600" b="1">
                          <a:latin typeface="Calibri"/>
                          <a:ea typeface="Calibri"/>
                          <a:cs typeface="Times New Roman"/>
                        </a:rPr>
                        <a:t>Consider:  </a:t>
                      </a:r>
                      <a:r>
                        <a:rPr lang="en-CA" sz="600">
                          <a:latin typeface="Calibri"/>
                          <a:ea typeface="Calibri"/>
                          <a:cs typeface="Times New Roman"/>
                        </a:rPr>
                        <a:t>Recognize DFK &amp; IFK offences, penalize correctly, recognize dissent.</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At Min17 there was a handball by the defender #4, 2 meters inside his penalty area, and about 5 meters from your position. This offense should have been signalled and a PK awarded.</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600">
                          <a:latin typeface="Calibri"/>
                          <a:ea typeface="Calibri"/>
                          <a:cs typeface="Times New Roman"/>
                        </a:rPr>
                        <a:t>-- Your foul recognition ability was very good (Min 3,14,44,53), including the penalty call at Min 20.</a:t>
                      </a:r>
                      <a:endParaRPr lang="en-CA" sz="800">
                        <a:latin typeface="Calibri"/>
                        <a:ea typeface="Calibri"/>
                        <a:cs typeface="Times New Roman"/>
                      </a:endParaRPr>
                    </a:p>
                    <a:p>
                      <a:pPr>
                        <a:lnSpc>
                          <a:spcPct val="107000"/>
                        </a:lnSpc>
                        <a:spcAft>
                          <a:spcPts val="0"/>
                        </a:spcAft>
                      </a:pPr>
                      <a:r>
                        <a:rPr lang="en-CA" sz="600">
                          <a:latin typeface="Calibri"/>
                          <a:ea typeface="Calibri"/>
                          <a:cs typeface="Times New Roman"/>
                        </a:rPr>
                        <a:t>--Although there were very few fouls, you recognized them all (Min 35,45).</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613">
                <a:tc vMerge="1">
                  <a:txBody>
                    <a:bodyPr/>
                    <a:lstStyle/>
                    <a:p>
                      <a:endParaRPr lang="en-CA"/>
                    </a:p>
                  </a:txBody>
                  <a:tcPr/>
                </a:tc>
                <a:tc>
                  <a:txBody>
                    <a:bodyPr/>
                    <a:lstStyle/>
                    <a:p>
                      <a:pPr>
                        <a:spcAft>
                          <a:spcPts val="0"/>
                        </a:spcAft>
                      </a:pPr>
                      <a:r>
                        <a:rPr lang="en-CA" sz="700" b="1">
                          <a:latin typeface="Calibri"/>
                          <a:ea typeface="Calibri"/>
                          <a:cs typeface="Times New Roman"/>
                        </a:rPr>
                        <a:t>11. TEAMWORK</a:t>
                      </a:r>
                      <a:endParaRPr lang="en-CA" sz="800">
                        <a:latin typeface="Calibri"/>
                        <a:ea typeface="Calibri"/>
                        <a:cs typeface="Times New Roman"/>
                      </a:endParaRPr>
                    </a:p>
                    <a:p>
                      <a:pPr>
                        <a:spcAft>
                          <a:spcPts val="0"/>
                        </a:spcAft>
                      </a:pPr>
                      <a:r>
                        <a:rPr lang="en-CA" sz="600" b="1">
                          <a:latin typeface="Calibri"/>
                          <a:ea typeface="Calibri"/>
                          <a:cs typeface="Times New Roman"/>
                        </a:rPr>
                        <a:t>Consider: </a:t>
                      </a:r>
                      <a:r>
                        <a:rPr lang="en-CA" sz="600">
                          <a:latin typeface="Calibri"/>
                          <a:ea typeface="Calibri"/>
                          <a:cs typeface="Times New Roman"/>
                        </a:rPr>
                        <a:t>Eye contact with ARs, Acknowledge AR Signals and Substitutions.</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Make sure you make eye contact with AR1 during stoppage of play for potential substitutions.</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you kept eye contact with your ARs at every stoppage of play.</a:t>
                      </a:r>
                      <a:endParaRPr lang="en-CA" sz="800">
                        <a:latin typeface="Calibri"/>
                        <a:ea typeface="Calibri"/>
                        <a:cs typeface="Times New Roman"/>
                      </a:endParaRPr>
                    </a:p>
                    <a:p>
                      <a:pPr>
                        <a:spcAft>
                          <a:spcPts val="0"/>
                        </a:spcAft>
                      </a:pPr>
                      <a:r>
                        <a:rPr lang="en-CA" sz="600">
                          <a:latin typeface="Calibri"/>
                          <a:ea typeface="Calibri"/>
                          <a:cs typeface="Times New Roman"/>
                        </a:rPr>
                        <a:t>-- Great teamwork with AR1 during substitutions.</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403">
                <a:tc vMerge="1">
                  <a:txBody>
                    <a:bodyPr/>
                    <a:lstStyle/>
                    <a:p>
                      <a:endParaRPr lang="en-CA"/>
                    </a:p>
                  </a:txBody>
                  <a:tcPr/>
                </a:tc>
                <a:tc>
                  <a:txBody>
                    <a:bodyPr/>
                    <a:lstStyle/>
                    <a:p>
                      <a:pPr>
                        <a:spcAft>
                          <a:spcPts val="0"/>
                        </a:spcAft>
                      </a:pPr>
                      <a:r>
                        <a:rPr lang="en-CA" sz="700" b="1">
                          <a:latin typeface="Calibri"/>
                          <a:ea typeface="Calibri"/>
                          <a:cs typeface="Times New Roman"/>
                        </a:rPr>
                        <a:t>12. CONFIDENCE</a:t>
                      </a:r>
                      <a:endParaRPr lang="en-CA" sz="800">
                        <a:latin typeface="Calibri"/>
                        <a:ea typeface="Calibri"/>
                        <a:cs typeface="Times New Roman"/>
                      </a:endParaRPr>
                    </a:p>
                    <a:p>
                      <a:pPr>
                        <a:spcAft>
                          <a:spcPts val="0"/>
                        </a:spcAft>
                      </a:pPr>
                      <a:r>
                        <a:rPr lang="en-CA" sz="600" b="1">
                          <a:latin typeface="Calibri"/>
                          <a:ea typeface="Calibri"/>
                          <a:cs typeface="Times New Roman"/>
                        </a:rPr>
                        <a:t>Consider: </a:t>
                      </a:r>
                      <a:r>
                        <a:rPr lang="en-CA" sz="600">
                          <a:latin typeface="Calibri"/>
                          <a:ea typeface="Calibri"/>
                          <a:cs typeface="Times New Roman"/>
                        </a:rPr>
                        <a:t>Body language, Approach to players and coaches, inspire respect.</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latin typeface="Calibri"/>
                          <a:ea typeface="Calibri"/>
                          <a:cs typeface="Times New Roman"/>
                        </a:rPr>
                        <a:t>-- When you talk to players and coaches, do not bend your head and look to the ground. You should make eye contact when you address them : this will improve your credibility and inspire respect.</a:t>
                      </a:r>
                      <a:endParaRPr lang="en-CA" sz="800">
                        <a:latin typeface="Calibri"/>
                        <a:ea typeface="Calibri"/>
                        <a:cs typeface="Times New Roman"/>
                      </a:endParaRPr>
                    </a:p>
                    <a:p>
                      <a:pPr>
                        <a:spcAft>
                          <a:spcPts val="0"/>
                        </a:spcAft>
                      </a:pPr>
                      <a:r>
                        <a:rPr lang="en-CA" sz="600">
                          <a:latin typeface="Calibri"/>
                          <a:ea typeface="Calibri"/>
                          <a:cs typeface="Times New Roman"/>
                        </a:rPr>
                        <a:t> </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CA" sz="600">
                          <a:solidFill>
                            <a:srgbClr val="000000"/>
                          </a:solidFill>
                          <a:latin typeface="Calibri"/>
                          <a:ea typeface="Calibri"/>
                        </a:rPr>
                        <a:t>--You looked calm and confident which helped you gain and keep the respect of the players and team officials throughout the match.</a:t>
                      </a:r>
                      <a:endParaRPr lang="en-CA" sz="900">
                        <a:solidFill>
                          <a:srgbClr val="000000"/>
                        </a:solidFill>
                        <a:latin typeface="Tahoma"/>
                        <a:ea typeface="Calibri"/>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3773">
                <a:tc gridSpan="2">
                  <a:txBody>
                    <a:bodyPr/>
                    <a:lstStyle/>
                    <a:p>
                      <a:pPr algn="r">
                        <a:spcAft>
                          <a:spcPts val="0"/>
                        </a:spcAft>
                      </a:pPr>
                      <a:endParaRPr lang="en-CA" sz="800">
                        <a:latin typeface="Calibri"/>
                        <a:ea typeface="Calibri"/>
                        <a:cs typeface="Times New Roman"/>
                      </a:endParaRPr>
                    </a:p>
                    <a:p>
                      <a:pPr algn="ctr">
                        <a:spcAft>
                          <a:spcPts val="0"/>
                        </a:spcAft>
                      </a:pPr>
                      <a:r>
                        <a:rPr lang="en-CA" sz="800" b="1">
                          <a:latin typeface="Calibri"/>
                          <a:ea typeface="Calibri"/>
                          <a:cs typeface="Times New Roman"/>
                        </a:rPr>
                        <a:t>RECOMMENDATION</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spcAft>
                          <a:spcPts val="0"/>
                        </a:spcAft>
                      </a:pPr>
                      <a:r>
                        <a:rPr lang="en-CA" sz="600">
                          <a:latin typeface="Calibri"/>
                          <a:ea typeface="Calibri"/>
                          <a:cs typeface="Times New Roman"/>
                        </a:rPr>
                        <a:t>-- John, this was your first game, and you performed well. With some improvements mentioned above, you should progress well as a referee.</a:t>
                      </a:r>
                      <a:endParaRPr lang="en-CA" sz="80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CA" sz="600" dirty="0">
                          <a:latin typeface="Calibri"/>
                          <a:ea typeface="Calibri"/>
                          <a:cs typeface="Times New Roman"/>
                        </a:rPr>
                        <a:t>--John, a good overall performance. This is the first of two mentor reports required for promotion to Level 4. We will schedule another one at the first opportunity.</a:t>
                      </a:r>
                      <a:endParaRPr lang="en-CA" sz="800" dirty="0">
                        <a:latin typeface="Calibri"/>
                        <a:ea typeface="Calibri"/>
                        <a:cs typeface="Times New Roman"/>
                      </a:endParaRPr>
                    </a:p>
                    <a:p>
                      <a:pPr>
                        <a:lnSpc>
                          <a:spcPct val="107000"/>
                        </a:lnSpc>
                        <a:spcAft>
                          <a:spcPts val="0"/>
                        </a:spcAft>
                      </a:pPr>
                      <a:r>
                        <a:rPr lang="en-CA" sz="600" dirty="0">
                          <a:latin typeface="Calibri"/>
                          <a:ea typeface="Calibri"/>
                          <a:cs typeface="Times New Roman"/>
                        </a:rPr>
                        <a:t>-- John, an overall good performance: well done! I am recommending you for promotion to Level 3.</a:t>
                      </a:r>
                      <a:endParaRPr lang="en-CA" sz="800" dirty="0">
                        <a:latin typeface="Calibri"/>
                        <a:ea typeface="Calibri"/>
                        <a:cs typeface="Times New Roman"/>
                      </a:endParaRPr>
                    </a:p>
                  </a:txBody>
                  <a:tcPr marL="50135" marR="501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Priority List</a:t>
            </a:r>
            <a:endParaRPr lang="en-CA" dirty="0"/>
          </a:p>
        </p:txBody>
      </p:sp>
      <p:sp>
        <p:nvSpPr>
          <p:cNvPr id="3" name="Content Placeholder 2"/>
          <p:cNvSpPr>
            <a:spLocks noGrp="1"/>
          </p:cNvSpPr>
          <p:nvPr>
            <p:ph idx="1"/>
          </p:nvPr>
        </p:nvSpPr>
        <p:spPr/>
        <p:txBody>
          <a:bodyPr/>
          <a:lstStyle/>
          <a:p>
            <a:r>
              <a:rPr lang="en-CA" dirty="0" smtClean="0"/>
              <a:t>RMC to establish a Mentoring Priority List (MPL) for all Basic Level Referees (L2 &amp; L3)</a:t>
            </a:r>
          </a:p>
          <a:p>
            <a:r>
              <a:rPr lang="en-CA" dirty="0" smtClean="0"/>
              <a:t>The two lists will be based on Referee performances during the previous Outdoor season and Winter season (as applicable)</a:t>
            </a:r>
          </a:p>
          <a:p>
            <a:r>
              <a:rPr lang="en-CA" dirty="0" smtClean="0"/>
              <a:t>The MPL will effectively direct your mentoring efforts during the new season.</a:t>
            </a:r>
            <a:endParaRPr lang="en-CA" dirty="0"/>
          </a:p>
        </p:txBody>
      </p:sp>
      <p:pic>
        <p:nvPicPr>
          <p:cNvPr id="4" name="Picture 3"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normAutofit/>
          </a:bodyPr>
          <a:lstStyle/>
          <a:p>
            <a:r>
              <a:rPr lang="en-CA" sz="2400" dirty="0" smtClean="0"/>
              <a:t>Mentoring is a vital development tool for the referee</a:t>
            </a:r>
          </a:p>
          <a:p>
            <a:r>
              <a:rPr lang="en-CA" sz="2400" dirty="0" smtClean="0"/>
              <a:t>Mentoring can be done on any suitable occasions without the need for a written report</a:t>
            </a:r>
          </a:p>
          <a:p>
            <a:r>
              <a:rPr lang="en-CA" sz="2400" dirty="0" smtClean="0"/>
              <a:t>Mentoring helps your Region by ensuring proper officiating in all games</a:t>
            </a:r>
          </a:p>
          <a:p>
            <a:r>
              <a:rPr lang="en-CA" sz="2400" dirty="0" smtClean="0"/>
              <a:t>Mentoring helps the Provincial Instructional Program by identifying areas of future educational programs</a:t>
            </a:r>
          </a:p>
          <a:p>
            <a:r>
              <a:rPr lang="en-CA" sz="2400" dirty="0" smtClean="0"/>
              <a:t>Mentoring helps the Provincial Assessment Program by providing information on the development of referees, which will result in a healthy succession planning for each Regional Association and for the Province of Nova Scotia</a:t>
            </a:r>
            <a:endParaRPr lang="en-CA" sz="2400" dirty="0"/>
          </a:p>
        </p:txBody>
      </p:sp>
      <p:pic>
        <p:nvPicPr>
          <p:cNvPr id="4" name="Picture 3"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79301"/>
            <a:ext cx="8229600" cy="4525963"/>
          </a:xfrm>
        </p:spPr>
        <p:txBody>
          <a:bodyPr>
            <a:normAutofit/>
          </a:bodyPr>
          <a:lstStyle/>
          <a:p>
            <a:pPr algn="ctr">
              <a:buNone/>
            </a:pPr>
            <a:r>
              <a:rPr lang="en-CA" sz="4000" dirty="0" smtClean="0"/>
              <a:t>Thank you!</a:t>
            </a:r>
          </a:p>
          <a:p>
            <a:pPr algn="ctr">
              <a:buNone/>
            </a:pPr>
            <a:r>
              <a:rPr lang="en-CA" sz="4000" dirty="0" smtClean="0"/>
              <a:t>for </a:t>
            </a:r>
          </a:p>
          <a:p>
            <a:pPr algn="ctr">
              <a:buNone/>
            </a:pPr>
            <a:r>
              <a:rPr lang="en-CA" sz="4000" dirty="0" smtClean="0"/>
              <a:t>what you give </a:t>
            </a:r>
          </a:p>
          <a:p>
            <a:pPr algn="ctr">
              <a:buNone/>
            </a:pPr>
            <a:r>
              <a:rPr lang="en-CA" sz="4000" dirty="0" smtClean="0"/>
              <a:t>to the Referees</a:t>
            </a:r>
          </a:p>
          <a:p>
            <a:pPr algn="ctr">
              <a:buNone/>
            </a:pPr>
            <a:r>
              <a:rPr lang="en-CA" sz="4000" dirty="0" smtClean="0"/>
              <a:t>and</a:t>
            </a:r>
          </a:p>
          <a:p>
            <a:pPr algn="ctr">
              <a:buNone/>
            </a:pPr>
            <a:r>
              <a:rPr lang="en-CA" sz="4000" dirty="0" smtClean="0"/>
              <a:t>to the Game</a:t>
            </a:r>
            <a:endParaRPr lang="en-CA" sz="4000" dirty="0"/>
          </a:p>
        </p:txBody>
      </p:sp>
      <p:pic>
        <p:nvPicPr>
          <p:cNvPr id="6" name="Picture 5" descr="_Logo-Soccer-Canada-CMYK"/>
          <p:cNvPicPr/>
          <p:nvPr/>
        </p:nvPicPr>
        <p:blipFill>
          <a:blip r:embed="rId2" cstate="print"/>
          <a:srcRect/>
          <a:stretch>
            <a:fillRect/>
          </a:stretch>
        </p:blipFill>
        <p:spPr bwMode="auto">
          <a:xfrm>
            <a:off x="4092511" y="116632"/>
            <a:ext cx="958977" cy="100949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Mentoring</a:t>
            </a:r>
            <a:endParaRPr lang="en-CA" dirty="0"/>
          </a:p>
        </p:txBody>
      </p:sp>
      <p:sp>
        <p:nvSpPr>
          <p:cNvPr id="3" name="Content Placeholder 2"/>
          <p:cNvSpPr>
            <a:spLocks noGrp="1"/>
          </p:cNvSpPr>
          <p:nvPr>
            <p:ph idx="1"/>
          </p:nvPr>
        </p:nvSpPr>
        <p:spPr/>
        <p:txBody>
          <a:bodyPr/>
          <a:lstStyle/>
          <a:p>
            <a:pPr algn="ctr">
              <a:buNone/>
            </a:pPr>
            <a:endParaRPr lang="en-CA" dirty="0" smtClean="0"/>
          </a:p>
          <a:p>
            <a:pPr algn="ctr">
              <a:buNone/>
            </a:pPr>
            <a:r>
              <a:rPr lang="en-CA" dirty="0" smtClean="0"/>
              <a:t>It is a Professional Relationship in which a more experienced person (Mentor) voluntarily shares knowledge, insights, and wisdom with a less experienced person (Mentee) who wishes to benefit from that exchange.</a:t>
            </a:r>
            <a:endParaRPr lang="en-CA" dirty="0"/>
          </a:p>
        </p:txBody>
      </p:sp>
      <p:pic>
        <p:nvPicPr>
          <p:cNvPr id="5" name="Picture 4"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Characteristics of a Mentor</a:t>
            </a:r>
            <a:endParaRPr lang="en-CA" dirty="0"/>
          </a:p>
        </p:txBody>
      </p:sp>
      <p:sp>
        <p:nvSpPr>
          <p:cNvPr id="3" name="Content Placeholder 2"/>
          <p:cNvSpPr>
            <a:spLocks noGrp="1"/>
          </p:cNvSpPr>
          <p:nvPr>
            <p:ph idx="1"/>
          </p:nvPr>
        </p:nvSpPr>
        <p:spPr/>
        <p:txBody>
          <a:bodyPr>
            <a:normAutofit/>
          </a:bodyPr>
          <a:lstStyle/>
          <a:p>
            <a:r>
              <a:rPr lang="en-CA" sz="2400" dirty="0" smtClean="0"/>
              <a:t>Has a sound knowledge of the LOTG</a:t>
            </a:r>
          </a:p>
          <a:p>
            <a:r>
              <a:rPr lang="en-CA" sz="2400" dirty="0" smtClean="0"/>
              <a:t>Has refereeing experience</a:t>
            </a:r>
          </a:p>
          <a:p>
            <a:r>
              <a:rPr lang="en-CA" sz="2400" dirty="0" smtClean="0"/>
              <a:t>Is a good role model and acts as a person with integrity</a:t>
            </a:r>
          </a:p>
          <a:p>
            <a:r>
              <a:rPr lang="en-CA" sz="2400" dirty="0" smtClean="0"/>
              <a:t>Has good judgment &amp; decision making</a:t>
            </a:r>
          </a:p>
          <a:p>
            <a:r>
              <a:rPr lang="en-CA" sz="2400" dirty="0" smtClean="0"/>
              <a:t>Is a good listener, encourages and assists in developing self-awareness</a:t>
            </a:r>
          </a:p>
          <a:p>
            <a:r>
              <a:rPr lang="en-CA" sz="2400" dirty="0" smtClean="0"/>
              <a:t>Is observant and has good analytical skills</a:t>
            </a:r>
          </a:p>
          <a:p>
            <a:r>
              <a:rPr lang="en-CA" sz="2400" dirty="0" smtClean="0"/>
              <a:t>Has good communication skills and always display a positive attitude</a:t>
            </a:r>
          </a:p>
          <a:p>
            <a:r>
              <a:rPr lang="en-CA" sz="2400" dirty="0" smtClean="0"/>
              <a:t>Is a responsible person</a:t>
            </a:r>
          </a:p>
          <a:p>
            <a:endParaRPr lang="en-CA" sz="2400" dirty="0" smtClean="0"/>
          </a:p>
        </p:txBody>
      </p:sp>
      <p:pic>
        <p:nvPicPr>
          <p:cNvPr id="5" name="Picture 4"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Opportunities</a:t>
            </a:r>
            <a:endParaRPr lang="en-CA" dirty="0"/>
          </a:p>
        </p:txBody>
      </p:sp>
      <p:sp>
        <p:nvSpPr>
          <p:cNvPr id="3" name="Content Placeholder 2"/>
          <p:cNvSpPr>
            <a:spLocks noGrp="1"/>
          </p:cNvSpPr>
          <p:nvPr>
            <p:ph idx="1"/>
          </p:nvPr>
        </p:nvSpPr>
        <p:spPr/>
        <p:txBody>
          <a:bodyPr>
            <a:normAutofit fontScale="92500"/>
          </a:bodyPr>
          <a:lstStyle/>
          <a:p>
            <a:r>
              <a:rPr lang="en-CA" dirty="0" smtClean="0"/>
              <a:t>Mentoring may be done on any game and at any level of play</a:t>
            </a:r>
          </a:p>
          <a:p>
            <a:r>
              <a:rPr lang="en-CA" dirty="0" smtClean="0"/>
              <a:t>Ensure that new Entry Level Referees are mentored in one of their early games</a:t>
            </a:r>
          </a:p>
          <a:p>
            <a:r>
              <a:rPr lang="en-CA" dirty="0" smtClean="0"/>
              <a:t>You do not have to be assigned officially to mentor new officials – remember, they will replace you one day</a:t>
            </a:r>
          </a:p>
          <a:p>
            <a:r>
              <a:rPr lang="en-CA" dirty="0" smtClean="0"/>
              <a:t>Mentoring may take the form of verbal and/or written feedback, during and/or after the game</a:t>
            </a:r>
            <a:endParaRPr lang="en-CA" dirty="0"/>
          </a:p>
        </p:txBody>
      </p:sp>
      <p:pic>
        <p:nvPicPr>
          <p:cNvPr id="5" name="Picture 4"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Defined</a:t>
            </a:r>
            <a:endParaRPr lang="en-CA" dirty="0"/>
          </a:p>
        </p:txBody>
      </p:sp>
      <p:sp>
        <p:nvSpPr>
          <p:cNvPr id="3" name="Content Placeholder 2"/>
          <p:cNvSpPr>
            <a:spLocks noGrp="1"/>
          </p:cNvSpPr>
          <p:nvPr>
            <p:ph idx="1"/>
          </p:nvPr>
        </p:nvSpPr>
        <p:spPr/>
        <p:txBody>
          <a:bodyPr/>
          <a:lstStyle/>
          <a:p>
            <a:r>
              <a:rPr lang="en-CA" dirty="0" smtClean="0"/>
              <a:t>District Referees at Entry Level 0 to Level 3</a:t>
            </a:r>
          </a:p>
          <a:p>
            <a:r>
              <a:rPr lang="en-CA" dirty="0" smtClean="0"/>
              <a:t>These are the levels a referee may progress from mentoring report with positive recommendations</a:t>
            </a:r>
          </a:p>
          <a:p>
            <a:r>
              <a:rPr lang="en-CA" dirty="0" smtClean="0"/>
              <a:t>Responsibility of the Regional Mentoring Coordinator</a:t>
            </a:r>
          </a:p>
          <a:p>
            <a:r>
              <a:rPr lang="en-CA" dirty="0" smtClean="0"/>
              <a:t>Beyond Level 4, an assessment is needed for upgrading purposes</a:t>
            </a:r>
            <a:endParaRPr lang="en-CA" dirty="0"/>
          </a:p>
        </p:txBody>
      </p:sp>
      <p:pic>
        <p:nvPicPr>
          <p:cNvPr id="5" name="Picture 4"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55576" y="1412776"/>
          <a:ext cx="7776859" cy="4176464"/>
        </p:xfrm>
        <a:graphic>
          <a:graphicData uri="http://schemas.openxmlformats.org/drawingml/2006/table">
            <a:tbl>
              <a:tblPr/>
              <a:tblGrid>
                <a:gridCol w="1293924"/>
                <a:gridCol w="574305"/>
                <a:gridCol w="574305"/>
                <a:gridCol w="574305"/>
                <a:gridCol w="574885"/>
                <a:gridCol w="464886"/>
                <a:gridCol w="464886"/>
                <a:gridCol w="464886"/>
                <a:gridCol w="348520"/>
                <a:gridCol w="349099"/>
                <a:gridCol w="348520"/>
                <a:gridCol w="349099"/>
                <a:gridCol w="1395239"/>
              </a:tblGrid>
              <a:tr h="232026">
                <a:tc>
                  <a:txBody>
                    <a:bodyPr/>
                    <a:lstStyle/>
                    <a:p>
                      <a:pPr>
                        <a:lnSpc>
                          <a:spcPct val="107000"/>
                        </a:lnSpc>
                        <a:spcAft>
                          <a:spcPts val="0"/>
                        </a:spcAft>
                      </a:pPr>
                      <a:r>
                        <a:rPr lang="en-CA" sz="800" b="1" dirty="0">
                          <a:latin typeface="Calibri"/>
                          <a:ea typeface="Calibri"/>
                          <a:cs typeface="Times New Roman"/>
                        </a:rPr>
                        <a:t>Development Level</a:t>
                      </a:r>
                      <a:endParaRPr lang="en-CA" sz="800" dirty="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CA" sz="800" b="1">
                          <a:latin typeface="Calibri"/>
                          <a:ea typeface="Calibri"/>
                          <a:cs typeface="Times New Roman"/>
                        </a:rPr>
                        <a:t>I</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algn="ctr">
                        <a:lnSpc>
                          <a:spcPct val="107000"/>
                        </a:lnSpc>
                        <a:spcAft>
                          <a:spcPts val="0"/>
                        </a:spcAft>
                      </a:pPr>
                      <a:r>
                        <a:rPr lang="en-CA" sz="800" b="1">
                          <a:latin typeface="Calibri"/>
                          <a:ea typeface="Calibri"/>
                          <a:cs typeface="Times New Roman"/>
                        </a:rPr>
                        <a:t>II</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3">
                  <a:txBody>
                    <a:bodyPr/>
                    <a:lstStyle/>
                    <a:p>
                      <a:pPr algn="ctr">
                        <a:lnSpc>
                          <a:spcPct val="107000"/>
                        </a:lnSpc>
                        <a:spcAft>
                          <a:spcPts val="0"/>
                        </a:spcAft>
                      </a:pPr>
                      <a:r>
                        <a:rPr lang="en-CA" sz="800" b="1">
                          <a:latin typeface="Calibri"/>
                          <a:ea typeface="Calibri"/>
                          <a:cs typeface="Times New Roman"/>
                        </a:rPr>
                        <a:t>III</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a:lnSpc>
                          <a:spcPct val="107000"/>
                        </a:lnSpc>
                        <a:spcAft>
                          <a:spcPts val="0"/>
                        </a:spcAft>
                      </a:pPr>
                      <a:r>
                        <a:rPr lang="en-CA" sz="800" b="1">
                          <a:latin typeface="Calibri"/>
                          <a:ea typeface="Calibri"/>
                          <a:cs typeface="Times New Roman"/>
                        </a:rPr>
                        <a:t>IV</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a:txBody>
                    <a:bodyPr/>
                    <a:lstStyle/>
                    <a:p>
                      <a:pPr algn="ctr">
                        <a:lnSpc>
                          <a:spcPct val="107000"/>
                        </a:lnSpc>
                        <a:spcAft>
                          <a:spcPts val="0"/>
                        </a:spcAft>
                      </a:pPr>
                      <a:r>
                        <a:rPr lang="en-CA" sz="800" b="1">
                          <a:latin typeface="Calibri"/>
                          <a:ea typeface="Calibri"/>
                          <a:cs typeface="Times New Roman"/>
                        </a:rPr>
                        <a:t>V</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26">
                <a:tc>
                  <a:txBody>
                    <a:bodyPr/>
                    <a:lstStyle/>
                    <a:p>
                      <a:pPr>
                        <a:lnSpc>
                          <a:spcPct val="107000"/>
                        </a:lnSpc>
                        <a:spcAft>
                          <a:spcPts val="0"/>
                        </a:spcAft>
                      </a:pPr>
                      <a:r>
                        <a:rPr lang="en-CA" sz="800" b="1">
                          <a:latin typeface="Calibri"/>
                          <a:ea typeface="Calibri"/>
                          <a:cs typeface="Times New Roman"/>
                        </a:rPr>
                        <a:t>Development Type</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CA" sz="800" b="1">
                          <a:latin typeface="Calibri"/>
                          <a:ea typeface="Calibri"/>
                          <a:cs typeface="Times New Roman"/>
                        </a:rPr>
                        <a:t>Entry Level</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algn="ctr">
                        <a:lnSpc>
                          <a:spcPct val="107000"/>
                        </a:lnSpc>
                        <a:spcAft>
                          <a:spcPts val="0"/>
                        </a:spcAft>
                      </a:pPr>
                      <a:r>
                        <a:rPr lang="en-CA" sz="800" b="1">
                          <a:latin typeface="Calibri"/>
                          <a:ea typeface="Calibri"/>
                          <a:cs typeface="Times New Roman"/>
                        </a:rPr>
                        <a:t>Basic Level</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3">
                  <a:txBody>
                    <a:bodyPr/>
                    <a:lstStyle/>
                    <a:p>
                      <a:pPr algn="ctr">
                        <a:lnSpc>
                          <a:spcPct val="107000"/>
                        </a:lnSpc>
                        <a:spcAft>
                          <a:spcPts val="0"/>
                        </a:spcAft>
                      </a:pPr>
                      <a:r>
                        <a:rPr lang="en-CA" sz="800" b="1">
                          <a:latin typeface="Calibri"/>
                          <a:ea typeface="Calibri"/>
                          <a:cs typeface="Times New Roman"/>
                        </a:rPr>
                        <a:t>Intermediate Level</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a:lnSpc>
                          <a:spcPct val="107000"/>
                        </a:lnSpc>
                        <a:spcAft>
                          <a:spcPts val="0"/>
                        </a:spcAft>
                      </a:pPr>
                      <a:r>
                        <a:rPr lang="en-CA" sz="800" b="1">
                          <a:latin typeface="Calibri"/>
                          <a:ea typeface="Calibri"/>
                          <a:cs typeface="Times New Roman"/>
                        </a:rPr>
                        <a:t>Advance Level</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a:txBody>
                    <a:bodyPr/>
                    <a:lstStyle/>
                    <a:p>
                      <a:pPr algn="ctr">
                        <a:lnSpc>
                          <a:spcPct val="107000"/>
                        </a:lnSpc>
                        <a:spcAft>
                          <a:spcPts val="0"/>
                        </a:spcAft>
                      </a:pPr>
                      <a:r>
                        <a:rPr lang="en-CA" sz="800" b="1">
                          <a:latin typeface="Calibri"/>
                          <a:ea typeface="Calibri"/>
                          <a:cs typeface="Times New Roman"/>
                        </a:rPr>
                        <a:t>National Level</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26">
                <a:tc>
                  <a:txBody>
                    <a:bodyPr/>
                    <a:lstStyle/>
                    <a:p>
                      <a:pPr>
                        <a:lnSpc>
                          <a:spcPct val="107000"/>
                        </a:lnSpc>
                        <a:spcAft>
                          <a:spcPts val="0"/>
                        </a:spcAft>
                      </a:pPr>
                      <a:r>
                        <a:rPr lang="en-CA" sz="800" b="1">
                          <a:latin typeface="Calibri"/>
                          <a:ea typeface="Calibri"/>
                          <a:cs typeface="Times New Roman"/>
                        </a:rPr>
                        <a:t>Referee Classification</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0</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1</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2</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3</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4</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5</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6</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7</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8</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9</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10</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800" b="1">
                          <a:latin typeface="Calibri"/>
                          <a:ea typeface="Calibri"/>
                          <a:cs typeface="Times New Roman"/>
                        </a:rPr>
                        <a:t>National/FIFA</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26">
                <a:tc rowSpan="2">
                  <a:txBody>
                    <a:bodyPr/>
                    <a:lstStyle/>
                    <a:p>
                      <a:pPr>
                        <a:lnSpc>
                          <a:spcPct val="107000"/>
                        </a:lnSpc>
                        <a:spcAft>
                          <a:spcPts val="0"/>
                        </a:spcAft>
                      </a:pPr>
                      <a:r>
                        <a:rPr lang="en-CA" sz="800" b="1">
                          <a:latin typeface="Calibri"/>
                          <a:ea typeface="Calibri"/>
                          <a:cs typeface="Times New Roman"/>
                        </a:rPr>
                        <a:t>Development Coordinator</a:t>
                      </a:r>
                      <a:r>
                        <a:rPr lang="en-CA" sz="800" b="1" baseline="30000">
                          <a:latin typeface="Calibri"/>
                          <a:ea typeface="Calibri"/>
                          <a:cs typeface="Times New Roman"/>
                        </a:rPr>
                        <a:t>1</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lnSpc>
                          <a:spcPct val="107000"/>
                        </a:lnSpc>
                        <a:spcAft>
                          <a:spcPts val="0"/>
                        </a:spcAft>
                      </a:pPr>
                      <a:r>
                        <a:rPr lang="en-CA" sz="800" dirty="0">
                          <a:latin typeface="Calibri"/>
                          <a:ea typeface="Calibri"/>
                          <a:cs typeface="Times New Roman"/>
                        </a:rPr>
                        <a:t>Region - </a:t>
                      </a:r>
                      <a:r>
                        <a:rPr lang="en-CA" sz="800" dirty="0" smtClean="0">
                          <a:latin typeface="Calibri"/>
                          <a:ea typeface="Calibri"/>
                          <a:cs typeface="Times New Roman"/>
                        </a:rPr>
                        <a:t>VP </a:t>
                      </a:r>
                      <a:r>
                        <a:rPr lang="en-CA" sz="800" dirty="0">
                          <a:latin typeface="Calibri"/>
                          <a:ea typeface="Calibri"/>
                          <a:cs typeface="Times New Roman"/>
                        </a:rPr>
                        <a:t>Development</a:t>
                      </a: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rowSpan="2" gridSpan="4">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a:latin typeface="Calibri"/>
                          <a:ea typeface="Calibri"/>
                          <a:cs typeface="Times New Roman"/>
                        </a:rPr>
                        <a:t>Chief Assessor &amp;</a:t>
                      </a:r>
                    </a:p>
                    <a:p>
                      <a:pPr algn="ctr">
                        <a:lnSpc>
                          <a:spcPct val="107000"/>
                        </a:lnSpc>
                        <a:spcAft>
                          <a:spcPts val="0"/>
                        </a:spcAft>
                      </a:pPr>
                      <a:r>
                        <a:rPr lang="en-CA" sz="800">
                          <a:latin typeface="Calibri"/>
                          <a:ea typeface="Calibri"/>
                          <a:cs typeface="Times New Roman"/>
                        </a:rPr>
                        <a:t>Provincial Assessment Committee</a:t>
                      </a: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rowSpan="2">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a:latin typeface="Calibri"/>
                          <a:ea typeface="Calibri"/>
                          <a:cs typeface="Times New Roman"/>
                        </a:rPr>
                        <a:t>CSA</a:t>
                      </a:r>
                    </a:p>
                    <a:p>
                      <a:pPr algn="ctr">
                        <a:lnSpc>
                          <a:spcPct val="107000"/>
                        </a:lnSpc>
                        <a:spcAft>
                          <a:spcPts val="0"/>
                        </a:spcAft>
                      </a:pPr>
                      <a:r>
                        <a:rPr lang="en-CA" sz="800">
                          <a:latin typeface="Calibri"/>
                          <a:ea typeface="Calibri"/>
                          <a:cs typeface="Times New Roman"/>
                        </a:rPr>
                        <a:t>Referee Committee</a:t>
                      </a: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077">
                <a:tc vMerge="1">
                  <a:txBody>
                    <a:bodyPr/>
                    <a:lstStyle/>
                    <a:p>
                      <a:endParaRPr lang="en-CA"/>
                    </a:p>
                  </a:txBody>
                  <a:tcPr/>
                </a:tc>
                <a:tc gridSpan="4">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a:latin typeface="Calibri"/>
                          <a:ea typeface="Calibri"/>
                          <a:cs typeface="Times New Roman"/>
                        </a:rPr>
                        <a:t>Region Dev Coord 1</a:t>
                      </a: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gridSpan="3">
                  <a:txBody>
                    <a:bodyPr/>
                    <a:lstStyle/>
                    <a:p>
                      <a:pPr algn="ctr">
                        <a:lnSpc>
                          <a:spcPct val="107000"/>
                        </a:lnSpc>
                        <a:spcAft>
                          <a:spcPts val="0"/>
                        </a:spcAft>
                      </a:pPr>
                      <a:r>
                        <a:rPr lang="en-CA" sz="800">
                          <a:latin typeface="Calibri"/>
                          <a:ea typeface="Calibri"/>
                          <a:cs typeface="Times New Roman"/>
                        </a:rPr>
                        <a:t>Region Dev Coord 2</a:t>
                      </a:r>
                    </a:p>
                    <a:p>
                      <a:pPr algn="ctr">
                        <a:lnSpc>
                          <a:spcPct val="107000"/>
                        </a:lnSpc>
                        <a:spcAft>
                          <a:spcPts val="0"/>
                        </a:spcAft>
                      </a:pPr>
                      <a:r>
                        <a:rPr lang="en-CA" sz="800">
                          <a:latin typeface="Calibri"/>
                          <a:ea typeface="Calibri"/>
                          <a:cs typeface="Times New Roman"/>
                        </a:rPr>
                        <a:t>(With RDO &amp; C Ass.)</a:t>
                      </a: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vMerge="1">
                  <a:txBody>
                    <a:bodyPr/>
                    <a:lstStyle/>
                    <a:p>
                      <a:endParaRPr lang="en-CA"/>
                    </a:p>
                  </a:txBody>
                  <a:tcPr/>
                </a:tc>
              </a:tr>
              <a:tr h="464051">
                <a:tc>
                  <a:txBody>
                    <a:bodyPr/>
                    <a:lstStyle/>
                    <a:p>
                      <a:pPr>
                        <a:lnSpc>
                          <a:spcPct val="107000"/>
                        </a:lnSpc>
                        <a:spcAft>
                          <a:spcPts val="0"/>
                        </a:spcAft>
                      </a:pPr>
                      <a:r>
                        <a:rPr lang="en-CA" sz="800" b="1">
                          <a:latin typeface="Calibri"/>
                          <a:ea typeface="Calibri"/>
                          <a:cs typeface="Times New Roman"/>
                        </a:rPr>
                        <a:t>Promotion Requirement</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a:latin typeface="Calibri"/>
                          <a:ea typeface="Calibri"/>
                          <a:cs typeface="Times New Roman"/>
                        </a:rPr>
                        <a:t>Auto</a:t>
                      </a:r>
                      <a:r>
                        <a:rPr lang="en-CA" sz="800" baseline="30000">
                          <a:latin typeface="Calibri"/>
                          <a:ea typeface="Calibri"/>
                          <a:cs typeface="Times New Roman"/>
                        </a:rPr>
                        <a:t>2</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2">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a:latin typeface="Calibri"/>
                          <a:ea typeface="Calibri"/>
                          <a:cs typeface="Times New Roman"/>
                        </a:rPr>
                        <a:t>Mentoring</a:t>
                      </a: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gridSpan="3">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a:latin typeface="Calibri"/>
                          <a:ea typeface="Calibri"/>
                          <a:cs typeface="Times New Roman"/>
                        </a:rPr>
                        <a:t>Assessment</a:t>
                      </a:r>
                      <a:r>
                        <a:rPr lang="en-CA" sz="800" baseline="30000">
                          <a:latin typeface="Calibri"/>
                          <a:ea typeface="Calibri"/>
                          <a:cs typeface="Times New Roman"/>
                        </a:rPr>
                        <a:t>3</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a:latin typeface="Calibri"/>
                          <a:ea typeface="Calibri"/>
                          <a:cs typeface="Times New Roman"/>
                        </a:rPr>
                        <a:t>Training &amp; Assessment</a:t>
                      </a:r>
                      <a:r>
                        <a:rPr lang="en-CA" sz="800" baseline="30000">
                          <a:latin typeface="Calibri"/>
                          <a:ea typeface="Calibri"/>
                          <a:cs typeface="Times New Roman"/>
                        </a:rPr>
                        <a:t>3</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a:latin typeface="Calibri"/>
                          <a:ea typeface="Calibri"/>
                          <a:cs typeface="Times New Roman"/>
                        </a:rPr>
                        <a:t>Training &amp; Assessment</a:t>
                      </a:r>
                      <a:r>
                        <a:rPr lang="en-CA" sz="800" baseline="30000">
                          <a:latin typeface="Calibri"/>
                          <a:ea typeface="Calibri"/>
                          <a:cs typeface="Times New Roman"/>
                        </a:rPr>
                        <a:t>3</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26">
                <a:tc>
                  <a:txBody>
                    <a:bodyPr/>
                    <a:lstStyle/>
                    <a:p>
                      <a:pPr algn="r">
                        <a:lnSpc>
                          <a:spcPct val="107000"/>
                        </a:lnSpc>
                        <a:spcAft>
                          <a:spcPts val="0"/>
                        </a:spcAft>
                      </a:pPr>
                      <a:r>
                        <a:rPr lang="en-CA" sz="800" b="1">
                          <a:latin typeface="Calibri"/>
                          <a:ea typeface="Calibri"/>
                          <a:cs typeface="Times New Roman"/>
                        </a:rPr>
                        <a:t>Beginning - ??     </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endParaRPr lang="en-CA" sz="800">
                        <a:latin typeface="Calibri"/>
                        <a:ea typeface="Calibri"/>
                        <a:cs typeface="Times New Roman"/>
                      </a:endParaRPr>
                    </a:p>
                    <a:p>
                      <a:pPr algn="ctr">
                        <a:lnSpc>
                          <a:spcPct val="107000"/>
                        </a:lnSpc>
                        <a:spcAft>
                          <a:spcPts val="0"/>
                        </a:spcAft>
                      </a:pPr>
                      <a:r>
                        <a:rPr lang="en-CA" sz="800" b="1">
                          <a:latin typeface="Calibri"/>
                          <a:ea typeface="Calibri"/>
                          <a:cs typeface="Times New Roman"/>
                        </a:rPr>
                        <a:t>1</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026">
                <a:tc>
                  <a:txBody>
                    <a:bodyPr/>
                    <a:lstStyle/>
                    <a:p>
                      <a:pPr algn="r">
                        <a:lnSpc>
                          <a:spcPct val="107000"/>
                        </a:lnSpc>
                        <a:spcAft>
                          <a:spcPts val="0"/>
                        </a:spcAft>
                      </a:pPr>
                      <a:r>
                        <a:rPr lang="en-CA" sz="800" b="1">
                          <a:latin typeface="Calibri"/>
                          <a:ea typeface="Calibri"/>
                          <a:cs typeface="Times New Roman"/>
                        </a:rPr>
                        <a:t>End - ?? </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r>
              <a:tr h="232026">
                <a:tc>
                  <a:txBody>
                    <a:bodyPr/>
                    <a:lstStyle/>
                    <a:p>
                      <a:pPr algn="r">
                        <a:lnSpc>
                          <a:spcPct val="107000"/>
                        </a:lnSpc>
                        <a:spcAft>
                          <a:spcPts val="0"/>
                        </a:spcAft>
                      </a:pPr>
                      <a:r>
                        <a:rPr lang="en-CA" sz="800" b="1">
                          <a:latin typeface="Calibri"/>
                          <a:ea typeface="Calibri"/>
                          <a:cs typeface="Times New Roman"/>
                        </a:rPr>
                        <a:t>Promotions - ??    </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r>
              <a:tr h="1392154">
                <a:tc>
                  <a:txBody>
                    <a:bodyPr/>
                    <a:lstStyle/>
                    <a:p>
                      <a:pPr>
                        <a:lnSpc>
                          <a:spcPct val="107000"/>
                        </a:lnSpc>
                        <a:spcAft>
                          <a:spcPts val="0"/>
                        </a:spcAft>
                      </a:pPr>
                      <a:endParaRPr lang="en-CA" sz="800">
                        <a:latin typeface="Calibri"/>
                        <a:ea typeface="Calibri"/>
                        <a:cs typeface="Times New Roman"/>
                      </a:endParaRPr>
                    </a:p>
                    <a:p>
                      <a:pPr>
                        <a:lnSpc>
                          <a:spcPct val="107000"/>
                        </a:lnSpc>
                        <a:spcAft>
                          <a:spcPts val="0"/>
                        </a:spcAft>
                      </a:pPr>
                      <a:r>
                        <a:rPr lang="en-CA" sz="800" b="1">
                          <a:latin typeface="Calibri"/>
                          <a:ea typeface="Calibri"/>
                          <a:cs typeface="Times New Roman"/>
                        </a:rPr>
                        <a:t>Notes</a:t>
                      </a:r>
                      <a:endParaRPr lang="en-CA" sz="800">
                        <a:latin typeface="Calibri"/>
                        <a:ea typeface="Calibri"/>
                        <a:cs typeface="Times New Roman"/>
                      </a:endParaRP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12">
                  <a:txBody>
                    <a:bodyPr/>
                    <a:lstStyle/>
                    <a:p>
                      <a:pPr>
                        <a:lnSpc>
                          <a:spcPct val="107000"/>
                        </a:lnSpc>
                        <a:spcAft>
                          <a:spcPts val="0"/>
                        </a:spcAft>
                      </a:pPr>
                      <a:r>
                        <a:rPr lang="en-CA" sz="800" dirty="0">
                          <a:latin typeface="Calibri"/>
                          <a:ea typeface="Calibri"/>
                          <a:cs typeface="Times New Roman"/>
                        </a:rPr>
                        <a:t>1.  For Each development level, there is a development coordinator. The main task of the development coordinator is to identify, at each stage of development, the referee(s) that are likely to progress at the next and subsequent levels. Once the referee(s) have been identified, they are to be given opportunities for training and development.</a:t>
                      </a:r>
                    </a:p>
                    <a:p>
                      <a:pPr>
                        <a:lnSpc>
                          <a:spcPct val="107000"/>
                        </a:lnSpc>
                        <a:spcAft>
                          <a:spcPts val="0"/>
                        </a:spcAft>
                      </a:pPr>
                      <a:r>
                        <a:rPr lang="en-CA" sz="800" dirty="0">
                          <a:latin typeface="Calibri"/>
                          <a:ea typeface="Calibri"/>
                          <a:cs typeface="Times New Roman"/>
                        </a:rPr>
                        <a:t>2.   Entry Level Referees could still be mentored if he/she has demonstrated excellent abilities for accelerated promotion.</a:t>
                      </a:r>
                    </a:p>
                    <a:p>
                      <a:pPr>
                        <a:lnSpc>
                          <a:spcPct val="107000"/>
                        </a:lnSpc>
                        <a:spcAft>
                          <a:spcPts val="0"/>
                        </a:spcAft>
                      </a:pPr>
                      <a:r>
                        <a:rPr lang="en-CA" sz="800" dirty="0">
                          <a:latin typeface="Calibri"/>
                          <a:ea typeface="Calibri"/>
                          <a:cs typeface="Times New Roman"/>
                        </a:rPr>
                        <a:t>3.  For Classification Levels 7 and above, the Referee must also pass a fitness test.</a:t>
                      </a:r>
                    </a:p>
                  </a:txBody>
                  <a:tcPr marL="49011" marR="49011"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bl>
          </a:graphicData>
        </a:graphic>
      </p:graphicFrame>
      <p:sp>
        <p:nvSpPr>
          <p:cNvPr id="5" name="TextBox 4"/>
          <p:cNvSpPr txBox="1"/>
          <p:nvPr/>
        </p:nvSpPr>
        <p:spPr>
          <a:xfrm>
            <a:off x="3275856" y="591071"/>
            <a:ext cx="3456384" cy="461665"/>
          </a:xfrm>
          <a:prstGeom prst="rect">
            <a:avLst/>
          </a:prstGeom>
          <a:noFill/>
        </p:spPr>
        <p:txBody>
          <a:bodyPr wrap="square" rtlCol="0">
            <a:spAutoFit/>
          </a:bodyPr>
          <a:lstStyle/>
          <a:p>
            <a:r>
              <a:rPr lang="en-CA" sz="2400" b="1" dirty="0" smtClean="0"/>
              <a:t>DEVELOPMENT LEVELS</a:t>
            </a:r>
            <a:endParaRPr lang="en-CA" sz="2400" b="1" dirty="0"/>
          </a:p>
        </p:txBody>
      </p:sp>
      <p:pic>
        <p:nvPicPr>
          <p:cNvPr id="7" name="Picture 6"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Process</a:t>
            </a:r>
            <a:endParaRPr lang="en-CA" dirty="0"/>
          </a:p>
        </p:txBody>
      </p:sp>
      <p:sp>
        <p:nvSpPr>
          <p:cNvPr id="3" name="Content Placeholder 2"/>
          <p:cNvSpPr>
            <a:spLocks noGrp="1"/>
          </p:cNvSpPr>
          <p:nvPr>
            <p:ph idx="1"/>
          </p:nvPr>
        </p:nvSpPr>
        <p:spPr/>
        <p:txBody>
          <a:bodyPr>
            <a:normAutofit lnSpcReduction="10000"/>
          </a:bodyPr>
          <a:lstStyle/>
          <a:p>
            <a:r>
              <a:rPr lang="en-CA" dirty="0" smtClean="0"/>
              <a:t>Regional Mentoring Coordinator will manage and appoint mentors to games</a:t>
            </a:r>
          </a:p>
          <a:p>
            <a:r>
              <a:rPr lang="en-CA" dirty="0" smtClean="0"/>
              <a:t>RMC will work with local assignors, and where possible use SNS Goalline Assignment system</a:t>
            </a:r>
          </a:p>
          <a:p>
            <a:r>
              <a:rPr lang="en-CA" dirty="0" smtClean="0"/>
              <a:t>Mentor will watch all three officials from the side of the pitch, or may be one of the official of the game</a:t>
            </a:r>
          </a:p>
          <a:p>
            <a:r>
              <a:rPr lang="en-CA" dirty="0" smtClean="0"/>
              <a:t>RMC must ensure consistency of any recommendations for designation changes</a:t>
            </a:r>
            <a:endParaRPr lang="en-CA" dirty="0"/>
          </a:p>
        </p:txBody>
      </p:sp>
      <p:pic>
        <p:nvPicPr>
          <p:cNvPr id="5" name="Picture 4"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Mentoring – Before the Game</a:t>
            </a:r>
            <a:endParaRPr lang="en-CA" dirty="0"/>
          </a:p>
        </p:txBody>
      </p:sp>
      <p:sp>
        <p:nvSpPr>
          <p:cNvPr id="3" name="Content Placeholder 2"/>
          <p:cNvSpPr>
            <a:spLocks noGrp="1"/>
          </p:cNvSpPr>
          <p:nvPr>
            <p:ph idx="1"/>
          </p:nvPr>
        </p:nvSpPr>
        <p:spPr/>
        <p:txBody>
          <a:bodyPr/>
          <a:lstStyle/>
          <a:p>
            <a:r>
              <a:rPr lang="en-CA" dirty="0" smtClean="0"/>
              <a:t>Arrive at the field before the time prescribed</a:t>
            </a:r>
          </a:p>
          <a:p>
            <a:r>
              <a:rPr lang="en-CA" dirty="0" smtClean="0"/>
              <a:t>Introduce yourself to the team of officials and advise them that you have been assigned as a mentor</a:t>
            </a:r>
          </a:p>
          <a:p>
            <a:r>
              <a:rPr lang="en-CA" dirty="0" smtClean="0"/>
              <a:t>Listen to pre-game instructions and provide feedback as applicable</a:t>
            </a:r>
          </a:p>
          <a:p>
            <a:r>
              <a:rPr lang="en-CA" dirty="0" smtClean="0"/>
              <a:t>Encourage and answer questions</a:t>
            </a:r>
            <a:endParaRPr lang="en-CA" dirty="0"/>
          </a:p>
        </p:txBody>
      </p:sp>
      <p:pic>
        <p:nvPicPr>
          <p:cNvPr id="5" name="Picture 4" descr="_Logo-Soccer-Canada-CMYK"/>
          <p:cNvPicPr/>
          <p:nvPr/>
        </p:nvPicPr>
        <p:blipFill>
          <a:blip r:embed="rId2" cstate="print"/>
          <a:srcRect/>
          <a:stretch>
            <a:fillRect/>
          </a:stretch>
        </p:blipFill>
        <p:spPr bwMode="auto">
          <a:xfrm>
            <a:off x="323528" y="476672"/>
            <a:ext cx="742953" cy="7920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3471</Words>
  <Application>Microsoft Office PowerPoint</Application>
  <PresentationFormat>On-screen Show (4:3)</PresentationFormat>
  <Paragraphs>395</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MENTORING SOCCER REFEREES</vt:lpstr>
      <vt:lpstr>Aim of Mentoring Program</vt:lpstr>
      <vt:lpstr>What is Mentoring</vt:lpstr>
      <vt:lpstr>Characteristics of a Mentor</vt:lpstr>
      <vt:lpstr>Mentoring Opportunities</vt:lpstr>
      <vt:lpstr>Mentoring Defined</vt:lpstr>
      <vt:lpstr>Slide 7</vt:lpstr>
      <vt:lpstr>Mentoring Process</vt:lpstr>
      <vt:lpstr>Mentoring – Before the Game</vt:lpstr>
      <vt:lpstr>Mentoring – Half Time</vt:lpstr>
      <vt:lpstr>Mentoring – After the Game</vt:lpstr>
      <vt:lpstr>Mentoring - Reporting</vt:lpstr>
      <vt:lpstr>Mentoring - Reviewing</vt:lpstr>
      <vt:lpstr>Mentoring – Core Competencies</vt:lpstr>
      <vt:lpstr>Slide 15</vt:lpstr>
      <vt:lpstr>Automatic Upgrading Scheme</vt:lpstr>
      <vt:lpstr>Mentor Evaluation</vt:lpstr>
      <vt:lpstr>Mentoring Word Pictures - AR</vt:lpstr>
      <vt:lpstr>Mentoring Word Pictures - Ref</vt:lpstr>
      <vt:lpstr>Mentoring Word Pictures - Ref</vt:lpstr>
      <vt:lpstr>Mentoring Priority List</vt:lpstr>
      <vt:lpstr>Summary</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dc:title>
  <dc:creator>Sylvain</dc:creator>
  <cp:lastModifiedBy>Sylvain</cp:lastModifiedBy>
  <cp:revision>39</cp:revision>
  <dcterms:created xsi:type="dcterms:W3CDTF">2017-03-10T17:44:43Z</dcterms:created>
  <dcterms:modified xsi:type="dcterms:W3CDTF">2017-04-23T19:55:05Z</dcterms:modified>
</cp:coreProperties>
</file>